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12192000"/>
  <p:embeddedFontLst>
    <p:embeddedFont>
      <p:font typeface="微软雅黑" panose="020B0503020204020204" pitchFamily="34" charset="-122"/>
      <p:regular r:id="rId14"/>
      <p:bold r:id="rId15"/>
    </p:embeddedFont>
    <p:embeddedFont>
      <p:font typeface="MiSans" pitchFamily="2" charset="-122"/>
      <p:regular r:id="rId16"/>
    </p:embeddedFont>
    <p:embeddedFont>
      <p:font typeface="Noto Sans SC" panose="020B0200000000000000" pitchFamily="34" charset="-128"/>
      <p:regular r:id="rId17"/>
    </p:embeddedFont>
    <p:embeddedFont>
      <p:font typeface="Liter" panose="02000503030000020004" pitchFamily="2" charset="0"/>
      <p:regular r:id="rId18"/>
    </p:embeddedFont>
    <p:embeddedFont>
      <p:font typeface="Quattrocento Sans" panose="020B0502050000020003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1"/>
    <p:restoredTop sz="96115"/>
  </p:normalViewPr>
  <p:slideViewPr>
    <p:cSldViewPr snapToGrid="0" snapToObjects="1">
      <p:cViewPr varScale="1">
        <p:scale>
          <a:sx n="116" d="100"/>
          <a:sy n="116" d="100"/>
        </p:scale>
        <p:origin x="352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4440" y="2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2235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LDA has several advantages:</a:t>
            </a:r>
          </a:p>
          <a:p>
            <a:endParaRPr lang="en-US" dirty="0"/>
          </a:p>
          <a:p>
            <a:r>
              <a:rPr lang="en-US" dirty="0"/>
              <a:t>* Strong class discrimination because it explicitly optimizes separability,</a:t>
            </a:r>
          </a:p>
          <a:p>
            <a:r>
              <a:rPr lang="en-US" dirty="0"/>
              <a:t>* Very compact feature space, limited to *C−1 components*,</a:t>
            </a:r>
          </a:p>
          <a:p>
            <a:r>
              <a:rPr lang="en-US" dirty="0"/>
              <a:t>* Computational efficiency due to closed-form eigen decomposition,</a:t>
            </a:r>
          </a:p>
          <a:p>
            <a:r>
              <a:rPr lang="en-US" dirty="0"/>
              <a:t>* Interpretability because projections are linear combinations of original features. </a:t>
            </a:r>
          </a:p>
          <a:p>
            <a:endParaRPr lang="en-US" dirty="0"/>
          </a:p>
          <a:p>
            <a:r>
              <a:rPr lang="en-US" dirty="0"/>
              <a:t>But it also has limitations:</a:t>
            </a:r>
          </a:p>
          <a:p>
            <a:endParaRPr lang="en-US" dirty="0"/>
          </a:p>
          <a:p>
            <a:r>
              <a:rPr lang="en-US" dirty="0"/>
              <a:t>* Requires labeled data,</a:t>
            </a:r>
          </a:p>
          <a:p>
            <a:r>
              <a:rPr lang="en-US" dirty="0"/>
              <a:t>* Assumes linear separability,</a:t>
            </a:r>
          </a:p>
          <a:p>
            <a:r>
              <a:rPr lang="en-US" dirty="0"/>
              <a:t>* The C−1 limit can be restrictive when there are few classes,</a:t>
            </a:r>
          </a:p>
          <a:p>
            <a:r>
              <a:rPr lang="en-US" dirty="0"/>
              <a:t>* And it is sensitive to assumptions like Gaussian class distributions with equal covariance.</a:t>
            </a:r>
          </a:p>
          <a:p>
            <a:endParaRPr lang="en-US" dirty="0"/>
          </a:p>
          <a:p>
            <a:r>
              <a:rPr lang="en-US" dirty="0"/>
              <a:t>So practically, LDA works best when classes are reasonably separable and we have reliable labeled training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key findings so far are:</a:t>
            </a:r>
          </a:p>
          <a:p>
            <a:endParaRPr lang="en-US" dirty="0"/>
          </a:p>
          <a:p>
            <a:r>
              <a:rPr lang="en-US" dirty="0"/>
              <a:t>1. LDA reduces dimensionality to at most *C−1 components*,</a:t>
            </a:r>
          </a:p>
          <a:p>
            <a:r>
              <a:rPr lang="en-US" dirty="0"/>
              <a:t>2. It preserves class separation by maximizing between-class scatter while minimizing within-class variance,</a:t>
            </a:r>
          </a:p>
          <a:p>
            <a:r>
              <a:rPr lang="en-US" dirty="0"/>
              <a:t>3. And our nested cross-validation integration prevents leakage and supports unbiased evaluation. </a:t>
            </a:r>
          </a:p>
          <a:p>
            <a:endParaRPr lang="en-US" dirty="0"/>
          </a:p>
          <a:p>
            <a:r>
              <a:rPr lang="en-US" dirty="0"/>
              <a:t>Next steps are:</a:t>
            </a:r>
          </a:p>
          <a:p>
            <a:endParaRPr lang="en-US" dirty="0"/>
          </a:p>
          <a:p>
            <a:r>
              <a:rPr lang="en-US" dirty="0"/>
              <a:t>* Apply this full pipeline to the instructor-provided datasets,</a:t>
            </a:r>
          </a:p>
          <a:p>
            <a:r>
              <a:rPr lang="en-US" dirty="0"/>
              <a:t>* Compare results against baseline performance,</a:t>
            </a:r>
          </a:p>
          <a:p>
            <a:r>
              <a:rPr lang="en-US" dirty="0"/>
              <a:t>* And analyze the impact on accuracy, macro F1, and computational efficiency.</a:t>
            </a:r>
          </a:p>
          <a:p>
            <a:endParaRPr lang="en-US" dirty="0"/>
          </a:p>
          <a:p>
            <a:r>
              <a:rPr lang="en-US" dirty="0"/>
              <a:t>Our expected outcome is to demonstrate that LDA can maintain or improve classification performance while significantly reducing feature dimensionality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project evaluates the *impact of dimensionality reduction* on *classification performance* across multiple datasets and learning algorithms. </a:t>
            </a:r>
          </a:p>
          <a:p>
            <a:endParaRPr lang="en-US" dirty="0"/>
          </a:p>
          <a:p>
            <a:r>
              <a:rPr lang="en-US" dirty="0"/>
              <a:t>We organize the work into two phases:</a:t>
            </a:r>
          </a:p>
          <a:p>
            <a:endParaRPr lang="en-US" dirty="0"/>
          </a:p>
          <a:p>
            <a:r>
              <a:rPr lang="en-US" dirty="0"/>
              <a:t>* *Phase 1* is the baseline: we train classifiers using the *original features*, with no dimensionality reduction.</a:t>
            </a:r>
          </a:p>
          <a:p>
            <a:r>
              <a:rPr lang="en-US" dirty="0"/>
              <a:t>* *Phase 2* applies dimensionality reduction *before classification*, and then we compare performance to the baseline.</a:t>
            </a:r>
          </a:p>
          <a:p>
            <a:endParaRPr lang="en-US" dirty="0"/>
          </a:p>
          <a:p>
            <a:r>
              <a:rPr lang="en-US" dirty="0"/>
              <a:t>For this presentation, our focus is specifically *Linear Discriminant Analysis (LDA)* as the dimensionality reduction method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LDA is a *supervised* dimensionality reduction technique.</a:t>
            </a:r>
          </a:p>
          <a:p>
            <a:r>
              <a:rPr lang="en-US" dirty="0"/>
              <a:t>The key point is that unlike PCA—which is unsupervised—*LDA uses the class labels* during the transformation. </a:t>
            </a:r>
          </a:p>
          <a:p>
            <a:endParaRPr lang="en-US" dirty="0"/>
          </a:p>
          <a:p>
            <a:r>
              <a:rPr lang="en-US" dirty="0"/>
              <a:t>So instead of just preserving maximum variance, LDA is *classification-focused* and tries to create new features that make classes easier to separate.</a:t>
            </a:r>
          </a:p>
          <a:p>
            <a:endParaRPr lang="en-US" dirty="0"/>
          </a:p>
          <a:p>
            <a:r>
              <a:rPr lang="en-US" dirty="0"/>
              <a:t>Conceptually, the process is:</a:t>
            </a:r>
          </a:p>
          <a:p>
            <a:endParaRPr lang="en-US" dirty="0"/>
          </a:p>
          <a:p>
            <a:r>
              <a:rPr lang="en-US" dirty="0"/>
              <a:t>1. Start with the original high-dimensional space,</a:t>
            </a:r>
          </a:p>
          <a:p>
            <a:r>
              <a:rPr lang="en-US" dirty="0"/>
              <a:t>2. Compute an optimal projection using label information, and</a:t>
            </a:r>
          </a:p>
          <a:p>
            <a:r>
              <a:rPr lang="en-US" dirty="0"/>
              <a:t>3. Output a lower-dimensional space that emphasizes *class separation*.</a:t>
            </a:r>
          </a:p>
          <a:p>
            <a:endParaRPr lang="en-US" dirty="0"/>
          </a:p>
          <a:p>
            <a:r>
              <a:rPr lang="en-US" dirty="0"/>
              <a:t>So the main objective is to transform features in a way that improves the effectiveness of later classification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core idea of LDA is a balance between two goals:</a:t>
            </a:r>
          </a:p>
          <a:p>
            <a:endParaRPr lang="en-US" dirty="0"/>
          </a:p>
          <a:p>
            <a:r>
              <a:rPr lang="en-US" dirty="0"/>
              <a:t>* *Maximize between-class separation*: push class means far apart after projection.</a:t>
            </a:r>
          </a:p>
          <a:p>
            <a:r>
              <a:rPr lang="en-US" dirty="0"/>
              <a:t>* *Minimize within-class variation*: keep samples from the same class clustered tightly.</a:t>
            </a:r>
          </a:p>
          <a:p>
            <a:endParaRPr lang="en-US" dirty="0"/>
          </a:p>
          <a:p>
            <a:r>
              <a:rPr lang="en-US" dirty="0"/>
              <a:t>So LDA aims for class centroids that are well-separated with minimal internal spread. </a:t>
            </a:r>
          </a:p>
          <a:p>
            <a:endParaRPr lang="en-US" dirty="0"/>
          </a:p>
          <a:p>
            <a:r>
              <a:rPr lang="en-US" dirty="0"/>
              <a:t>Mathematically, we express this using two scatter matrices:</a:t>
            </a:r>
          </a:p>
          <a:p>
            <a:endParaRPr lang="en-US" dirty="0"/>
          </a:p>
          <a:p>
            <a:r>
              <a:rPr lang="en-US" dirty="0"/>
              <a:t>* *S_B*, the between-class scatter matrix,</a:t>
            </a:r>
          </a:p>
          <a:p>
            <a:r>
              <a:rPr lang="en-US" dirty="0"/>
              <a:t>* *S_W*, the within-class scatter matrix,</a:t>
            </a:r>
          </a:p>
          <a:p>
            <a:r>
              <a:rPr lang="en-US" dirty="0"/>
              <a:t>  and we learn a projection matrix *W* that optimizes this ratio.</a:t>
            </a:r>
          </a:p>
          <a:p>
            <a:endParaRPr lang="en-US" dirty="0"/>
          </a:p>
          <a:p>
            <a:r>
              <a:rPr lang="en-US" dirty="0"/>
              <a:t>The solution is obtained by taking the eigenvectors associated with the largest eigenvalues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important constraint of LDA is that it can produce at most *C minus 1* components, where *C is the number of classes*. </a:t>
            </a:r>
          </a:p>
          <a:p>
            <a:endParaRPr lang="en-US" dirty="0"/>
          </a:p>
          <a:p>
            <a:r>
              <a:rPr lang="en-US" dirty="0"/>
              <a:t>For example, if the dataset has 3 classes, the maximum number of LDA components is *2*, even if the original data has hundreds of features.</a:t>
            </a:r>
          </a:p>
          <a:p>
            <a:endParaRPr lang="en-US" dirty="0"/>
          </a:p>
          <a:p>
            <a:r>
              <a:rPr lang="en-US" dirty="0"/>
              <a:t>This happens because the between-class scatter matrix has rank at most *C − 1*, meaning there are only C−1 independent directions between the class centroids.</a:t>
            </a:r>
          </a:p>
          <a:p>
            <a:endParaRPr lang="en-US" dirty="0"/>
          </a:p>
          <a:p>
            <a:r>
              <a:rPr lang="en-US" dirty="0"/>
              <a:t>A key implication is:</a:t>
            </a:r>
          </a:p>
          <a:p>
            <a:r>
              <a:rPr lang="en-US" dirty="0"/>
              <a:t>for *binary classification, where C = 2, LDA produces only **one component*, meaning one single direction that best separates the two classes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I’ll explain how LDA is integrated in our project.</a:t>
            </a:r>
          </a:p>
          <a:p>
            <a:endParaRPr lang="en-US" dirty="0"/>
          </a:p>
          <a:p>
            <a:r>
              <a:rPr lang="en-US" dirty="0"/>
              <a:t>We use a pipeline architecture:</a:t>
            </a:r>
          </a:p>
          <a:p>
            <a:endParaRPr lang="en-US" dirty="0"/>
          </a:p>
          <a:p>
            <a:r>
              <a:rPr lang="en-US" dirty="0"/>
              <a:t>1. Original dataset,</a:t>
            </a:r>
          </a:p>
          <a:p>
            <a:r>
              <a:rPr lang="en-US" dirty="0"/>
              <a:t>2. Feature scaling,</a:t>
            </a:r>
          </a:p>
          <a:p>
            <a:r>
              <a:rPr lang="en-US" dirty="0"/>
              <a:t>3. LDA transform,</a:t>
            </a:r>
          </a:p>
          <a:p>
            <a:r>
              <a:rPr lang="en-US" dirty="0"/>
              <a:t>4. Classifier trained on LDA features. </a:t>
            </a:r>
          </a:p>
          <a:p>
            <a:endParaRPr lang="en-US" dirty="0"/>
          </a:p>
          <a:p>
            <a:r>
              <a:rPr lang="en-US" dirty="0"/>
              <a:t>Some critical design decisions:</a:t>
            </a:r>
          </a:p>
          <a:p>
            <a:endParaRPr lang="en-US" dirty="0"/>
          </a:p>
          <a:p>
            <a:r>
              <a:rPr lang="en-US" dirty="0"/>
              <a:t>* *No feature selection*: we provide all original features to LDA and let it find discriminative directions itself.</a:t>
            </a:r>
          </a:p>
          <a:p>
            <a:r>
              <a:rPr lang="en-US" dirty="0"/>
              <a:t>* *Mandatory scaling*: we standardize features before LDA so each feature contributes fairly.</a:t>
            </a:r>
          </a:p>
          <a:p>
            <a:r>
              <a:rPr lang="en-US" dirty="0"/>
              <a:t>* And LDA is placed *inside the pipeline*, not as a one-time preprocessing step.</a:t>
            </a:r>
          </a:p>
          <a:p>
            <a:endParaRPr lang="en-US" dirty="0"/>
          </a:p>
          <a:p>
            <a:r>
              <a:rPr lang="en-US" dirty="0"/>
              <a:t>We also address a major issue: *data leakage*.</a:t>
            </a:r>
          </a:p>
          <a:p>
            <a:r>
              <a:rPr lang="en-US" dirty="0"/>
              <a:t>If LDA is computed on the full dataset before cross-validation, it leaks information from the test set into training.</a:t>
            </a:r>
          </a:p>
          <a:p>
            <a:endParaRPr lang="en-US" dirty="0"/>
          </a:p>
          <a:p>
            <a:r>
              <a:rPr lang="en-US" dirty="0"/>
              <a:t>So our solution is:</a:t>
            </a:r>
          </a:p>
          <a:p>
            <a:r>
              <a:rPr lang="en-US" dirty="0"/>
              <a:t>LDA is fitted *only on training folds*, and the test fold is transformed using the projection learned from training only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ensure unbiased evaluation, we use *nested cross-validation*. </a:t>
            </a:r>
          </a:p>
          <a:p>
            <a:endParaRPr lang="en-US" dirty="0"/>
          </a:p>
          <a:p>
            <a:r>
              <a:rPr lang="en-US" dirty="0"/>
              <a:t>* The *outer 10-fold CV* is for performance estimation. Each fold becomes an independent test set, and results are averaged over all 10 folds.</a:t>
            </a:r>
          </a:p>
          <a:p>
            <a:r>
              <a:rPr lang="en-US" dirty="0"/>
              <a:t>* Inside each outer fold, we run an *inner 5-fold CV* for hyperparameter tuning, including selecting the best number of LDA components and classifier settings.</a:t>
            </a:r>
          </a:p>
          <a:p>
            <a:endParaRPr lang="en-US" dirty="0"/>
          </a:p>
          <a:p>
            <a:r>
              <a:rPr lang="en-US" dirty="0"/>
              <a:t>Our leakage prevention protocol is:</a:t>
            </a:r>
          </a:p>
          <a:p>
            <a:endParaRPr lang="en-US" dirty="0"/>
          </a:p>
          <a:p>
            <a:r>
              <a:rPr lang="en-US" dirty="0"/>
              <a:t>1. Fit LDA only on the training portion of each outer fold,</a:t>
            </a:r>
          </a:p>
          <a:p>
            <a:r>
              <a:rPr lang="en-US" dirty="0"/>
              <a:t>2. Keep test folds fully excluded from tuning,</a:t>
            </a:r>
          </a:p>
          <a:p>
            <a:r>
              <a:rPr lang="en-US" dirty="0"/>
              <a:t>3. Transform test data using training-derived parameters only.</a:t>
            </a:r>
          </a:p>
          <a:p>
            <a:endParaRPr lang="en-US" dirty="0"/>
          </a:p>
          <a:p>
            <a:r>
              <a:rPr lang="en-US" dirty="0"/>
              <a:t>This design is fully compliant and prevents leakage, while providing statistically rigorous performance estimates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Here, classifiers are used mainly as *measurement instruments*.</a:t>
            </a:r>
          </a:p>
          <a:p>
            <a:r>
              <a:rPr lang="en-US" dirty="0"/>
              <a:t>Our goal is not to compare classifiers. It is to evaluate whether LDA helps across different learning paradigms. </a:t>
            </a:r>
          </a:p>
          <a:p>
            <a:endParaRPr lang="en-US" dirty="0"/>
          </a:p>
          <a:p>
            <a:r>
              <a:rPr lang="en-US" dirty="0"/>
              <a:t>So we do:</a:t>
            </a:r>
          </a:p>
          <a:p>
            <a:endParaRPr lang="en-US" dirty="0"/>
          </a:p>
          <a:p>
            <a:r>
              <a:rPr lang="en-US" dirty="0"/>
              <a:t>* Baseline training with original features,</a:t>
            </a:r>
          </a:p>
          <a:p>
            <a:r>
              <a:rPr lang="en-US" dirty="0"/>
              <a:t>* Training with LDA-reduced features,</a:t>
            </a:r>
          </a:p>
          <a:p>
            <a:r>
              <a:rPr lang="en-US" dirty="0"/>
              <a:t>  and compare the performance.</a:t>
            </a:r>
          </a:p>
          <a:p>
            <a:endParaRPr lang="en-US" dirty="0"/>
          </a:p>
          <a:p>
            <a:r>
              <a:rPr lang="en-US" dirty="0"/>
              <a:t>We test LDA across multiple classifier types—like tree-based, linear, and instance-based—to show whether dimensionality reduction benefits are *algorithm-agnostic* and consistently improve or maintain performance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evaluate performance using two metrics:</a:t>
            </a:r>
          </a:p>
          <a:p>
            <a:endParaRPr lang="en-US" dirty="0"/>
          </a:p>
          <a:p>
            <a:r>
              <a:rPr lang="en-US" dirty="0"/>
              <a:t>1. *Accuracy*, the proportion of correctly classified instances.</a:t>
            </a:r>
          </a:p>
          <a:p>
            <a:r>
              <a:rPr lang="en-US" dirty="0"/>
              <a:t>2. *Macro F1-score*, which averages F1 across classes equally and is useful for class-imbalanced datasets. </a:t>
            </a:r>
          </a:p>
          <a:p>
            <a:endParaRPr lang="en-US" dirty="0"/>
          </a:p>
          <a:p>
            <a:r>
              <a:rPr lang="en-US" dirty="0"/>
              <a:t>We report results as *mean ± standard deviation* across the 10 outer folds:</a:t>
            </a:r>
          </a:p>
          <a:p>
            <a:endParaRPr lang="en-US" dirty="0"/>
          </a:p>
          <a:p>
            <a:r>
              <a:rPr lang="en-US" dirty="0"/>
              <a:t>* Mean shows the average performance,</a:t>
            </a:r>
          </a:p>
          <a:p>
            <a:r>
              <a:rPr lang="en-US" dirty="0"/>
              <a:t>* Standard deviation shows stability and variability.</a:t>
            </a:r>
          </a:p>
          <a:p>
            <a:endParaRPr lang="en-US" dirty="0"/>
          </a:p>
          <a:p>
            <a:r>
              <a:rPr lang="en-US" dirty="0"/>
              <a:t>Again, these metrics are used to measure the impact of LDA—not to rank classifiers.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t.depositphotos.com/65a510b6281dcadd215a553dc35d45bd3942a864.jpg"/>
          <p:cNvPicPr>
            <a:picLocks noChangeAspect="1"/>
          </p:cNvPicPr>
          <p:nvPr/>
        </p:nvPicPr>
        <p:blipFill>
          <a:blip r:embed="rId3">
            <a:alphaModFix amt="30000"/>
          </a:blip>
          <a:srcRect l="74" r="74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5000"/>
                </a:srgbClr>
              </a:gs>
              <a:gs pos="100000">
                <a:srgbClr val="4A6C8C">
                  <a:alpha val="4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381000" y="2124075"/>
            <a:ext cx="11715750" cy="142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Dimensionality Reduction using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4500" b="1" dirty="0">
                <a:solidFill>
                  <a:srgbClr val="5E8B7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Linear Discriminant Analysis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381000" y="3781425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381000" y="4124325"/>
            <a:ext cx="1154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Initial Project Presentation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5715000"/>
            <a:ext cx="3648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Group Members: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93700" y="6096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4A6C8C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504825" y="62103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73819"/>
                </a:moveTo>
                <a:cubicBezTo>
                  <a:pt x="86389" y="73819"/>
                  <a:pt x="102394" y="57814"/>
                  <a:pt x="102394" y="38100"/>
                </a:cubicBezTo>
                <a:cubicBezTo>
                  <a:pt x="102394" y="18386"/>
                  <a:pt x="86389" y="2381"/>
                  <a:pt x="66675" y="2381"/>
                </a:cubicBezTo>
                <a:cubicBezTo>
                  <a:pt x="46961" y="2381"/>
                  <a:pt x="30956" y="18386"/>
                  <a:pt x="30956" y="38100"/>
                </a:cubicBezTo>
                <a:cubicBezTo>
                  <a:pt x="30956" y="57814"/>
                  <a:pt x="46961" y="73819"/>
                  <a:pt x="66675" y="73819"/>
                </a:cubicBezTo>
                <a:close/>
                <a:moveTo>
                  <a:pt x="57835" y="90488"/>
                </a:moveTo>
                <a:cubicBezTo>
                  <a:pt x="28515" y="90488"/>
                  <a:pt x="4763" y="114240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119747" y="152400"/>
                </a:lnTo>
                <a:cubicBezTo>
                  <a:pt x="124629" y="152400"/>
                  <a:pt x="128588" y="148441"/>
                  <a:pt x="128588" y="143560"/>
                </a:cubicBezTo>
                <a:cubicBezTo>
                  <a:pt x="128588" y="114240"/>
                  <a:pt x="104835" y="90488"/>
                  <a:pt x="75515" y="90488"/>
                </a:cubicBezTo>
                <a:lnTo>
                  <a:pt x="57835" y="90488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876300" y="5981700"/>
            <a:ext cx="1641872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Muhammad Sheroz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425128" y="493894"/>
            <a:ext cx="2822254" cy="26924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333333"/>
                </a:solidFill>
                <a:latin typeface="微软雅黑" pitchFamily="34" charset="0"/>
                <a:ea typeface="微软雅黑" pitchFamily="34" charset="-122"/>
                <a:cs typeface="微软雅黑" pitchFamily="34" charset="-120"/>
              </a:rPr>
              <a:t> 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2836255" y="6096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4A6C8C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2968625" y="62103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73819"/>
                </a:moveTo>
                <a:cubicBezTo>
                  <a:pt x="86389" y="73819"/>
                  <a:pt x="102394" y="57814"/>
                  <a:pt x="102394" y="38100"/>
                </a:cubicBezTo>
                <a:cubicBezTo>
                  <a:pt x="102394" y="18386"/>
                  <a:pt x="86389" y="2381"/>
                  <a:pt x="66675" y="2381"/>
                </a:cubicBezTo>
                <a:cubicBezTo>
                  <a:pt x="46961" y="2381"/>
                  <a:pt x="30956" y="18386"/>
                  <a:pt x="30956" y="38100"/>
                </a:cubicBezTo>
                <a:cubicBezTo>
                  <a:pt x="30956" y="57814"/>
                  <a:pt x="46961" y="73819"/>
                  <a:pt x="66675" y="73819"/>
                </a:cubicBezTo>
                <a:close/>
                <a:moveTo>
                  <a:pt x="57835" y="90488"/>
                </a:moveTo>
                <a:cubicBezTo>
                  <a:pt x="28515" y="90488"/>
                  <a:pt x="4763" y="114240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119747" y="152400"/>
                </a:lnTo>
                <a:cubicBezTo>
                  <a:pt x="124629" y="152400"/>
                  <a:pt x="128588" y="148441"/>
                  <a:pt x="128588" y="143560"/>
                </a:cubicBezTo>
                <a:cubicBezTo>
                  <a:pt x="128588" y="114240"/>
                  <a:pt x="104835" y="90488"/>
                  <a:pt x="75515" y="90488"/>
                </a:cubicBezTo>
                <a:lnTo>
                  <a:pt x="57835" y="90488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3217255" y="6096000"/>
            <a:ext cx="7620000" cy="31865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Ali Rizvi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CRITICAL ANALYSIS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Advantages and Limitations of LDA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90525" y="1381125"/>
            <a:ext cx="5600700" cy="4629150"/>
          </a:xfrm>
          <a:custGeom>
            <a:avLst/>
            <a:gdLst/>
            <a:ahLst/>
            <a:cxnLst/>
            <a:rect l="l" t="t" r="r" b="b"/>
            <a:pathLst>
              <a:path w="5600700" h="4629150">
                <a:moveTo>
                  <a:pt x="76196" y="0"/>
                </a:moveTo>
                <a:lnTo>
                  <a:pt x="5524504" y="0"/>
                </a:lnTo>
                <a:cubicBezTo>
                  <a:pt x="5566586" y="0"/>
                  <a:pt x="5600700" y="34114"/>
                  <a:pt x="5600700" y="76196"/>
                </a:cubicBezTo>
                <a:lnTo>
                  <a:pt x="5600700" y="4552954"/>
                </a:lnTo>
                <a:cubicBezTo>
                  <a:pt x="5600700" y="4595036"/>
                  <a:pt x="5566586" y="4629150"/>
                  <a:pt x="5524504" y="4629150"/>
                </a:cubicBezTo>
                <a:lnTo>
                  <a:pt x="76196" y="4629150"/>
                </a:lnTo>
                <a:cubicBezTo>
                  <a:pt x="34114" y="4629150"/>
                  <a:pt x="0" y="4595036"/>
                  <a:pt x="0" y="4552954"/>
                </a:cubicBezTo>
                <a:lnTo>
                  <a:pt x="0" y="76196"/>
                </a:lnTo>
                <a:cubicBezTo>
                  <a:pt x="0" y="34142"/>
                  <a:pt x="34142" y="0"/>
                  <a:pt x="76196" y="0"/>
                </a:cubicBezTo>
                <a:close/>
              </a:path>
            </a:pathLst>
          </a:custGeom>
          <a:solidFill>
            <a:srgbClr val="5E8B7E">
              <a:alpha val="14902"/>
            </a:srgbClr>
          </a:solidFill>
          <a:ln w="25400">
            <a:solidFill>
              <a:srgbClr val="5E8B7E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90550" y="15811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E8B7E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723900" y="17145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9766" y="59531"/>
                </a:moveTo>
                <a:cubicBezTo>
                  <a:pt x="36351" y="59531"/>
                  <a:pt x="41672" y="64852"/>
                  <a:pt x="41672" y="71438"/>
                </a:cubicBezTo>
                <a:lnTo>
                  <a:pt x="41672" y="166688"/>
                </a:lnTo>
                <a:cubicBezTo>
                  <a:pt x="41672" y="173273"/>
                  <a:pt x="36351" y="178594"/>
                  <a:pt x="29766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71438"/>
                </a:lnTo>
                <a:cubicBezTo>
                  <a:pt x="0" y="64852"/>
                  <a:pt x="5321" y="59531"/>
                  <a:pt x="11906" y="59531"/>
                </a:cubicBezTo>
                <a:lnTo>
                  <a:pt x="29766" y="59531"/>
                </a:lnTo>
                <a:close/>
                <a:moveTo>
                  <a:pt x="100682" y="5953"/>
                </a:moveTo>
                <a:cubicBezTo>
                  <a:pt x="110840" y="5953"/>
                  <a:pt x="119063" y="14176"/>
                  <a:pt x="119063" y="24333"/>
                </a:cubicBezTo>
                <a:lnTo>
                  <a:pt x="119063" y="25896"/>
                </a:lnTo>
                <a:cubicBezTo>
                  <a:pt x="119063" y="28426"/>
                  <a:pt x="118579" y="30956"/>
                  <a:pt x="117649" y="33300"/>
                </a:cubicBezTo>
                <a:lnTo>
                  <a:pt x="107156" y="59531"/>
                </a:lnTo>
                <a:lnTo>
                  <a:pt x="166688" y="59531"/>
                </a:lnTo>
                <a:cubicBezTo>
                  <a:pt x="176547" y="59531"/>
                  <a:pt x="184547" y="67531"/>
                  <a:pt x="184547" y="77391"/>
                </a:cubicBezTo>
                <a:cubicBezTo>
                  <a:pt x="184547" y="84720"/>
                  <a:pt x="180119" y="91008"/>
                  <a:pt x="173794" y="93762"/>
                </a:cubicBezTo>
                <a:cubicBezTo>
                  <a:pt x="180119" y="96515"/>
                  <a:pt x="184547" y="102803"/>
                  <a:pt x="184547" y="110133"/>
                </a:cubicBezTo>
                <a:cubicBezTo>
                  <a:pt x="184547" y="118839"/>
                  <a:pt x="178296" y="126095"/>
                  <a:pt x="170036" y="127657"/>
                </a:cubicBezTo>
                <a:cubicBezTo>
                  <a:pt x="171673" y="130373"/>
                  <a:pt x="172641" y="133536"/>
                  <a:pt x="172641" y="136922"/>
                </a:cubicBezTo>
                <a:cubicBezTo>
                  <a:pt x="172641" y="145182"/>
                  <a:pt x="167060" y="152102"/>
                  <a:pt x="159469" y="154149"/>
                </a:cubicBezTo>
                <a:cubicBezTo>
                  <a:pt x="160288" y="156195"/>
                  <a:pt x="160734" y="158428"/>
                  <a:pt x="160734" y="160734"/>
                </a:cubicBezTo>
                <a:cubicBezTo>
                  <a:pt x="160734" y="170594"/>
                  <a:pt x="152735" y="178594"/>
                  <a:pt x="142875" y="178594"/>
                </a:cubicBezTo>
                <a:lnTo>
                  <a:pt x="110170" y="178594"/>
                </a:lnTo>
                <a:cubicBezTo>
                  <a:pt x="96664" y="178594"/>
                  <a:pt x="83530" y="173980"/>
                  <a:pt x="73000" y="165534"/>
                </a:cubicBezTo>
                <a:lnTo>
                  <a:pt x="68461" y="161925"/>
                </a:lnTo>
                <a:cubicBezTo>
                  <a:pt x="62805" y="157423"/>
                  <a:pt x="59531" y="150577"/>
                  <a:pt x="59531" y="143321"/>
                </a:cubicBezTo>
                <a:lnTo>
                  <a:pt x="59531" y="73893"/>
                </a:lnTo>
                <a:cubicBezTo>
                  <a:pt x="59531" y="68349"/>
                  <a:pt x="60833" y="62880"/>
                  <a:pt x="63289" y="57931"/>
                </a:cubicBezTo>
                <a:lnTo>
                  <a:pt x="84200" y="16111"/>
                </a:lnTo>
                <a:cubicBezTo>
                  <a:pt x="87325" y="9897"/>
                  <a:pt x="93687" y="5953"/>
                  <a:pt x="100682" y="5953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162050" y="1657350"/>
            <a:ext cx="13144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Advantages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9600" y="2190750"/>
            <a:ext cx="5181600" cy="990600"/>
          </a:xfrm>
          <a:custGeom>
            <a:avLst/>
            <a:gdLst/>
            <a:ahLst/>
            <a:cxnLst/>
            <a:rect l="l" t="t" r="r" b="b"/>
            <a:pathLst>
              <a:path w="5181600" h="990600">
                <a:moveTo>
                  <a:pt x="38100" y="0"/>
                </a:moveTo>
                <a:lnTo>
                  <a:pt x="5105403" y="0"/>
                </a:lnTo>
                <a:cubicBezTo>
                  <a:pt x="5147485" y="0"/>
                  <a:pt x="5181600" y="34115"/>
                  <a:pt x="5181600" y="76197"/>
                </a:cubicBezTo>
                <a:lnTo>
                  <a:pt x="5181600" y="914403"/>
                </a:lnTo>
                <a:cubicBezTo>
                  <a:pt x="5181600" y="956485"/>
                  <a:pt x="5147485" y="990600"/>
                  <a:pt x="5105403" y="990600"/>
                </a:cubicBezTo>
                <a:lnTo>
                  <a:pt x="38100" y="990600"/>
                </a:lnTo>
                <a:cubicBezTo>
                  <a:pt x="17072" y="990600"/>
                  <a:pt x="0" y="973528"/>
                  <a:pt x="0" y="952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609600" y="2190750"/>
            <a:ext cx="38100" cy="990600"/>
          </a:xfrm>
          <a:custGeom>
            <a:avLst/>
            <a:gdLst/>
            <a:ahLst/>
            <a:cxnLst/>
            <a:rect l="l" t="t" r="r" b="b"/>
            <a:pathLst>
              <a:path w="38100" h="990600">
                <a:moveTo>
                  <a:pt x="38100" y="0"/>
                </a:moveTo>
                <a:lnTo>
                  <a:pt x="38100" y="0"/>
                </a:lnTo>
                <a:lnTo>
                  <a:pt x="38100" y="990600"/>
                </a:lnTo>
                <a:lnTo>
                  <a:pt x="38100" y="990600"/>
                </a:lnTo>
                <a:cubicBezTo>
                  <a:pt x="17072" y="990600"/>
                  <a:pt x="0" y="973528"/>
                  <a:pt x="0" y="952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752475" y="2362200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92125" y="-5626"/>
                </a:moveTo>
                <a:cubicBezTo>
                  <a:pt x="90904" y="-8007"/>
                  <a:pt x="88434" y="-9525"/>
                  <a:pt x="85755" y="-9525"/>
                </a:cubicBezTo>
                <a:cubicBezTo>
                  <a:pt x="83076" y="-9525"/>
                  <a:pt x="80605" y="-8007"/>
                  <a:pt x="79385" y="-5626"/>
                </a:cubicBezTo>
                <a:lnTo>
                  <a:pt x="57477" y="37296"/>
                </a:lnTo>
                <a:lnTo>
                  <a:pt x="9882" y="44857"/>
                </a:lnTo>
                <a:cubicBezTo>
                  <a:pt x="7233" y="45274"/>
                  <a:pt x="5030" y="47149"/>
                  <a:pt x="4197" y="49709"/>
                </a:cubicBezTo>
                <a:cubicBezTo>
                  <a:pt x="3364" y="52268"/>
                  <a:pt x="4048" y="55066"/>
                  <a:pt x="5923" y="56971"/>
                </a:cubicBezTo>
                <a:lnTo>
                  <a:pt x="39975" y="91053"/>
                </a:lnTo>
                <a:lnTo>
                  <a:pt x="32474" y="138648"/>
                </a:lnTo>
                <a:cubicBezTo>
                  <a:pt x="32058" y="141297"/>
                  <a:pt x="33159" y="143976"/>
                  <a:pt x="35332" y="145554"/>
                </a:cubicBezTo>
                <a:cubicBezTo>
                  <a:pt x="37505" y="147131"/>
                  <a:pt x="40362" y="147370"/>
                  <a:pt x="42773" y="146149"/>
                </a:cubicBezTo>
                <a:lnTo>
                  <a:pt x="85755" y="124301"/>
                </a:lnTo>
                <a:lnTo>
                  <a:pt x="128707" y="146149"/>
                </a:lnTo>
                <a:cubicBezTo>
                  <a:pt x="131088" y="147370"/>
                  <a:pt x="133975" y="147131"/>
                  <a:pt x="136148" y="145554"/>
                </a:cubicBezTo>
                <a:cubicBezTo>
                  <a:pt x="138321" y="143976"/>
                  <a:pt x="139422" y="141327"/>
                  <a:pt x="139005" y="138648"/>
                </a:cubicBezTo>
                <a:lnTo>
                  <a:pt x="131475" y="91053"/>
                </a:lnTo>
                <a:lnTo>
                  <a:pt x="165527" y="56971"/>
                </a:lnTo>
                <a:cubicBezTo>
                  <a:pt x="167432" y="55066"/>
                  <a:pt x="168086" y="52268"/>
                  <a:pt x="167253" y="49709"/>
                </a:cubicBezTo>
                <a:cubicBezTo>
                  <a:pt x="166420" y="47149"/>
                  <a:pt x="164247" y="45274"/>
                  <a:pt x="161568" y="44857"/>
                </a:cubicBezTo>
                <a:lnTo>
                  <a:pt x="114002" y="37296"/>
                </a:lnTo>
                <a:lnTo>
                  <a:pt x="92125" y="-5626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1009650" y="2305050"/>
            <a:ext cx="2171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Strong Class Discrimination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42950" y="2609850"/>
            <a:ext cx="50101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Explicitly optimizes for class separability, often outperforming unsupervised methods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09600" y="3295650"/>
            <a:ext cx="5181600" cy="762000"/>
          </a:xfrm>
          <a:custGeom>
            <a:avLst/>
            <a:gdLst/>
            <a:ahLst/>
            <a:cxnLst/>
            <a:rect l="l" t="t" r="r" b="b"/>
            <a:pathLst>
              <a:path w="5181600" h="762000">
                <a:moveTo>
                  <a:pt x="38100" y="0"/>
                </a:moveTo>
                <a:lnTo>
                  <a:pt x="5105400" y="0"/>
                </a:lnTo>
                <a:cubicBezTo>
                  <a:pt x="5147456" y="0"/>
                  <a:pt x="5181600" y="34144"/>
                  <a:pt x="5181600" y="76200"/>
                </a:cubicBezTo>
                <a:lnTo>
                  <a:pt x="5181600" y="685800"/>
                </a:lnTo>
                <a:cubicBezTo>
                  <a:pt x="5181600" y="727856"/>
                  <a:pt x="5147456" y="762000"/>
                  <a:pt x="5105400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609600" y="3295650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3810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771525" y="34671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47625" y="19050"/>
                </a:moveTo>
                <a:cubicBezTo>
                  <a:pt x="47625" y="13781"/>
                  <a:pt x="43369" y="9525"/>
                  <a:pt x="38100" y="9525"/>
                </a:cubicBezTo>
                <a:cubicBezTo>
                  <a:pt x="32831" y="9525"/>
                  <a:pt x="28575" y="13781"/>
                  <a:pt x="28575" y="19050"/>
                </a:cubicBezTo>
                <a:lnTo>
                  <a:pt x="28575" y="38100"/>
                </a:lnTo>
                <a:lnTo>
                  <a:pt x="9525" y="38100"/>
                </a:lnTo>
                <a:cubicBezTo>
                  <a:pt x="4256" y="38100"/>
                  <a:pt x="0" y="42356"/>
                  <a:pt x="0" y="47625"/>
                </a:cubicBezTo>
                <a:cubicBezTo>
                  <a:pt x="0" y="52894"/>
                  <a:pt x="4256" y="57150"/>
                  <a:pt x="9525" y="57150"/>
                </a:cubicBezTo>
                <a:lnTo>
                  <a:pt x="38100" y="57150"/>
                </a:lnTo>
                <a:cubicBezTo>
                  <a:pt x="43369" y="57150"/>
                  <a:pt x="47625" y="52894"/>
                  <a:pt x="47625" y="47625"/>
                </a:cubicBezTo>
                <a:lnTo>
                  <a:pt x="47625" y="19050"/>
                </a:lnTo>
                <a:close/>
                <a:moveTo>
                  <a:pt x="9525" y="95250"/>
                </a:moveTo>
                <a:cubicBezTo>
                  <a:pt x="4256" y="95250"/>
                  <a:pt x="0" y="99506"/>
                  <a:pt x="0" y="104775"/>
                </a:cubicBezTo>
                <a:cubicBezTo>
                  <a:pt x="0" y="110044"/>
                  <a:pt x="4256" y="114300"/>
                  <a:pt x="9525" y="114300"/>
                </a:cubicBezTo>
                <a:lnTo>
                  <a:pt x="28575" y="114300"/>
                </a:lnTo>
                <a:lnTo>
                  <a:pt x="28575" y="133350"/>
                </a:lnTo>
                <a:cubicBezTo>
                  <a:pt x="28575" y="138619"/>
                  <a:pt x="32831" y="142875"/>
                  <a:pt x="38100" y="142875"/>
                </a:cubicBezTo>
                <a:cubicBezTo>
                  <a:pt x="43369" y="142875"/>
                  <a:pt x="47625" y="138619"/>
                  <a:pt x="47625" y="133350"/>
                </a:cubicBezTo>
                <a:lnTo>
                  <a:pt x="47625" y="104775"/>
                </a:lnTo>
                <a:cubicBezTo>
                  <a:pt x="47625" y="99506"/>
                  <a:pt x="43369" y="95250"/>
                  <a:pt x="38100" y="95250"/>
                </a:cubicBezTo>
                <a:lnTo>
                  <a:pt x="9525" y="95250"/>
                </a:lnTo>
                <a:close/>
                <a:moveTo>
                  <a:pt x="104775" y="19050"/>
                </a:moveTo>
                <a:cubicBezTo>
                  <a:pt x="104775" y="13781"/>
                  <a:pt x="100519" y="9525"/>
                  <a:pt x="95250" y="9525"/>
                </a:cubicBezTo>
                <a:cubicBezTo>
                  <a:pt x="89981" y="9525"/>
                  <a:pt x="85725" y="13781"/>
                  <a:pt x="85725" y="19050"/>
                </a:cubicBezTo>
                <a:lnTo>
                  <a:pt x="85725" y="47625"/>
                </a:lnTo>
                <a:cubicBezTo>
                  <a:pt x="85725" y="52894"/>
                  <a:pt x="89981" y="57150"/>
                  <a:pt x="95250" y="57150"/>
                </a:cubicBezTo>
                <a:lnTo>
                  <a:pt x="123825" y="57150"/>
                </a:lnTo>
                <a:cubicBezTo>
                  <a:pt x="129094" y="57150"/>
                  <a:pt x="133350" y="52894"/>
                  <a:pt x="133350" y="47625"/>
                </a:cubicBezTo>
                <a:cubicBezTo>
                  <a:pt x="133350" y="42356"/>
                  <a:pt x="129094" y="38100"/>
                  <a:pt x="123825" y="38100"/>
                </a:cubicBezTo>
                <a:lnTo>
                  <a:pt x="104775" y="38100"/>
                </a:lnTo>
                <a:lnTo>
                  <a:pt x="104775" y="19050"/>
                </a:lnTo>
                <a:close/>
                <a:moveTo>
                  <a:pt x="95250" y="95250"/>
                </a:moveTo>
                <a:cubicBezTo>
                  <a:pt x="89981" y="95250"/>
                  <a:pt x="85725" y="99506"/>
                  <a:pt x="85725" y="104775"/>
                </a:cubicBezTo>
                <a:lnTo>
                  <a:pt x="85725" y="133350"/>
                </a:lnTo>
                <a:cubicBezTo>
                  <a:pt x="85725" y="138619"/>
                  <a:pt x="89981" y="142875"/>
                  <a:pt x="95250" y="142875"/>
                </a:cubicBezTo>
                <a:cubicBezTo>
                  <a:pt x="100519" y="142875"/>
                  <a:pt x="104775" y="138619"/>
                  <a:pt x="104775" y="133350"/>
                </a:cubicBezTo>
                <a:lnTo>
                  <a:pt x="104775" y="114300"/>
                </a:lnTo>
                <a:lnTo>
                  <a:pt x="123825" y="114300"/>
                </a:lnTo>
                <a:cubicBezTo>
                  <a:pt x="129094" y="114300"/>
                  <a:pt x="133350" y="110044"/>
                  <a:pt x="133350" y="104775"/>
                </a:cubicBezTo>
                <a:cubicBezTo>
                  <a:pt x="133350" y="99506"/>
                  <a:pt x="129094" y="95250"/>
                  <a:pt x="123825" y="95250"/>
                </a:cubicBezTo>
                <a:lnTo>
                  <a:pt x="95250" y="95250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1009650" y="3409950"/>
            <a:ext cx="2295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Very Compact Feature Space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42950" y="3714750"/>
            <a:ext cx="501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Maximum C−1 components regardless of input dimensionality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09600" y="4171950"/>
            <a:ext cx="5181600" cy="762000"/>
          </a:xfrm>
          <a:custGeom>
            <a:avLst/>
            <a:gdLst/>
            <a:ahLst/>
            <a:cxnLst/>
            <a:rect l="l" t="t" r="r" b="b"/>
            <a:pathLst>
              <a:path w="5181600" h="762000">
                <a:moveTo>
                  <a:pt x="38100" y="0"/>
                </a:moveTo>
                <a:lnTo>
                  <a:pt x="5105400" y="0"/>
                </a:lnTo>
                <a:cubicBezTo>
                  <a:pt x="5147456" y="0"/>
                  <a:pt x="5181600" y="34144"/>
                  <a:pt x="5181600" y="76200"/>
                </a:cubicBezTo>
                <a:lnTo>
                  <a:pt x="5181600" y="685800"/>
                </a:lnTo>
                <a:cubicBezTo>
                  <a:pt x="5181600" y="727856"/>
                  <a:pt x="5147456" y="762000"/>
                  <a:pt x="5105400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609600" y="4171950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3810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771525" y="43434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00846" y="-2947"/>
                </a:moveTo>
                <a:cubicBezTo>
                  <a:pt x="104388" y="-387"/>
                  <a:pt x="105698" y="4256"/>
                  <a:pt x="104090" y="8305"/>
                </a:cubicBezTo>
                <a:lnTo>
                  <a:pt x="80754" y="66675"/>
                </a:lnTo>
                <a:lnTo>
                  <a:pt x="123825" y="66675"/>
                </a:lnTo>
                <a:cubicBezTo>
                  <a:pt x="127843" y="66675"/>
                  <a:pt x="131415" y="69175"/>
                  <a:pt x="132784" y="72956"/>
                </a:cubicBezTo>
                <a:cubicBezTo>
                  <a:pt x="134154" y="76736"/>
                  <a:pt x="132993" y="80962"/>
                  <a:pt x="129927" y="83522"/>
                </a:cubicBezTo>
                <a:lnTo>
                  <a:pt x="44202" y="154960"/>
                </a:lnTo>
                <a:cubicBezTo>
                  <a:pt x="40838" y="157758"/>
                  <a:pt x="36046" y="157907"/>
                  <a:pt x="32504" y="155347"/>
                </a:cubicBezTo>
                <a:cubicBezTo>
                  <a:pt x="28962" y="152787"/>
                  <a:pt x="27652" y="148144"/>
                  <a:pt x="29260" y="144095"/>
                </a:cubicBezTo>
                <a:lnTo>
                  <a:pt x="52596" y="85725"/>
                </a:lnTo>
                <a:lnTo>
                  <a:pt x="9525" y="85725"/>
                </a:lnTo>
                <a:cubicBezTo>
                  <a:pt x="5507" y="85725"/>
                  <a:pt x="1935" y="83225"/>
                  <a:pt x="566" y="79444"/>
                </a:cubicBezTo>
                <a:cubicBezTo>
                  <a:pt x="-804" y="75664"/>
                  <a:pt x="357" y="71438"/>
                  <a:pt x="3423" y="68878"/>
                </a:cubicBezTo>
                <a:lnTo>
                  <a:pt x="89148" y="-2560"/>
                </a:lnTo>
                <a:cubicBezTo>
                  <a:pt x="92512" y="-5358"/>
                  <a:pt x="97304" y="-5507"/>
                  <a:pt x="100846" y="-2947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1009650" y="4286250"/>
            <a:ext cx="2000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Computationally Efficient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42950" y="4591050"/>
            <a:ext cx="501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Closed-form solution via eigendecomposition, no iterative optimization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09600" y="5048250"/>
            <a:ext cx="5181600" cy="762000"/>
          </a:xfrm>
          <a:custGeom>
            <a:avLst/>
            <a:gdLst/>
            <a:ahLst/>
            <a:cxnLst/>
            <a:rect l="l" t="t" r="r" b="b"/>
            <a:pathLst>
              <a:path w="5181600" h="762000">
                <a:moveTo>
                  <a:pt x="38100" y="0"/>
                </a:moveTo>
                <a:lnTo>
                  <a:pt x="5105400" y="0"/>
                </a:lnTo>
                <a:cubicBezTo>
                  <a:pt x="5147456" y="0"/>
                  <a:pt x="5181600" y="34144"/>
                  <a:pt x="5181600" y="76200"/>
                </a:cubicBezTo>
                <a:lnTo>
                  <a:pt x="5181600" y="685800"/>
                </a:lnTo>
                <a:cubicBezTo>
                  <a:pt x="5181600" y="727856"/>
                  <a:pt x="5147456" y="762000"/>
                  <a:pt x="5105400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609600" y="5048250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3810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752475" y="5219700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85725" y="9525"/>
                </a:moveTo>
                <a:cubicBezTo>
                  <a:pt x="61674" y="9525"/>
                  <a:pt x="42416" y="20479"/>
                  <a:pt x="28396" y="33516"/>
                </a:cubicBezTo>
                <a:cubicBezTo>
                  <a:pt x="14466" y="46464"/>
                  <a:pt x="5149" y="61912"/>
                  <a:pt x="714" y="72539"/>
                </a:cubicBezTo>
                <a:cubicBezTo>
                  <a:pt x="-268" y="74890"/>
                  <a:pt x="-268" y="77510"/>
                  <a:pt x="714" y="79861"/>
                </a:cubicBezTo>
                <a:cubicBezTo>
                  <a:pt x="5149" y="90488"/>
                  <a:pt x="14466" y="105966"/>
                  <a:pt x="28396" y="118884"/>
                </a:cubicBezTo>
                <a:cubicBezTo>
                  <a:pt x="42416" y="131891"/>
                  <a:pt x="61674" y="142875"/>
                  <a:pt x="85725" y="142875"/>
                </a:cubicBezTo>
                <a:cubicBezTo>
                  <a:pt x="109776" y="142875"/>
                  <a:pt x="129034" y="131921"/>
                  <a:pt x="143054" y="118884"/>
                </a:cubicBezTo>
                <a:cubicBezTo>
                  <a:pt x="156984" y="105936"/>
                  <a:pt x="166301" y="90488"/>
                  <a:pt x="170736" y="79861"/>
                </a:cubicBezTo>
                <a:cubicBezTo>
                  <a:pt x="171718" y="77510"/>
                  <a:pt x="171718" y="74890"/>
                  <a:pt x="170736" y="72539"/>
                </a:cubicBezTo>
                <a:cubicBezTo>
                  <a:pt x="166301" y="61912"/>
                  <a:pt x="156984" y="46434"/>
                  <a:pt x="143054" y="33516"/>
                </a:cubicBezTo>
                <a:cubicBezTo>
                  <a:pt x="129034" y="20509"/>
                  <a:pt x="109776" y="9525"/>
                  <a:pt x="85725" y="9525"/>
                </a:cubicBezTo>
                <a:close/>
                <a:moveTo>
                  <a:pt x="42863" y="76200"/>
                </a:moveTo>
                <a:cubicBezTo>
                  <a:pt x="42863" y="52544"/>
                  <a:pt x="62069" y="33338"/>
                  <a:pt x="85725" y="33338"/>
                </a:cubicBezTo>
                <a:cubicBezTo>
                  <a:pt x="109381" y="33338"/>
                  <a:pt x="128588" y="52544"/>
                  <a:pt x="128588" y="76200"/>
                </a:cubicBezTo>
                <a:cubicBezTo>
                  <a:pt x="128588" y="99856"/>
                  <a:pt x="109381" y="119062"/>
                  <a:pt x="85725" y="119062"/>
                </a:cubicBezTo>
                <a:cubicBezTo>
                  <a:pt x="62069" y="119062"/>
                  <a:pt x="42863" y="99856"/>
                  <a:pt x="42863" y="76200"/>
                </a:cubicBezTo>
                <a:close/>
                <a:moveTo>
                  <a:pt x="85725" y="57150"/>
                </a:moveTo>
                <a:cubicBezTo>
                  <a:pt x="85725" y="67657"/>
                  <a:pt x="77182" y="76200"/>
                  <a:pt x="66675" y="76200"/>
                </a:cubicBezTo>
                <a:cubicBezTo>
                  <a:pt x="63252" y="76200"/>
                  <a:pt x="60037" y="75307"/>
                  <a:pt x="57239" y="73700"/>
                </a:cubicBezTo>
                <a:cubicBezTo>
                  <a:pt x="56942" y="76944"/>
                  <a:pt x="57210" y="80278"/>
                  <a:pt x="58103" y="83582"/>
                </a:cubicBezTo>
                <a:cubicBezTo>
                  <a:pt x="62180" y="98822"/>
                  <a:pt x="77867" y="107871"/>
                  <a:pt x="93107" y="103793"/>
                </a:cubicBezTo>
                <a:cubicBezTo>
                  <a:pt x="108347" y="99715"/>
                  <a:pt x="117396" y="84028"/>
                  <a:pt x="113318" y="68788"/>
                </a:cubicBezTo>
                <a:cubicBezTo>
                  <a:pt x="109686" y="55185"/>
                  <a:pt x="96798" y="46524"/>
                  <a:pt x="83225" y="47714"/>
                </a:cubicBezTo>
                <a:cubicBezTo>
                  <a:pt x="84802" y="50483"/>
                  <a:pt x="85725" y="53697"/>
                  <a:pt x="85725" y="5715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1009650" y="5162550"/>
            <a:ext cx="1943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Interpretable Projections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42950" y="5467350"/>
            <a:ext cx="501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Linear combinations provide insight into feature importance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200775" y="1381125"/>
            <a:ext cx="5600700" cy="4629150"/>
          </a:xfrm>
          <a:custGeom>
            <a:avLst/>
            <a:gdLst/>
            <a:ahLst/>
            <a:cxnLst/>
            <a:rect l="l" t="t" r="r" b="b"/>
            <a:pathLst>
              <a:path w="5600700" h="4629150">
                <a:moveTo>
                  <a:pt x="76196" y="0"/>
                </a:moveTo>
                <a:lnTo>
                  <a:pt x="5524504" y="0"/>
                </a:lnTo>
                <a:cubicBezTo>
                  <a:pt x="5566586" y="0"/>
                  <a:pt x="5600700" y="34114"/>
                  <a:pt x="5600700" y="76196"/>
                </a:cubicBezTo>
                <a:lnTo>
                  <a:pt x="5600700" y="4552954"/>
                </a:lnTo>
                <a:cubicBezTo>
                  <a:pt x="5600700" y="4595036"/>
                  <a:pt x="5566586" y="4629150"/>
                  <a:pt x="5524504" y="4629150"/>
                </a:cubicBezTo>
                <a:lnTo>
                  <a:pt x="76196" y="4629150"/>
                </a:lnTo>
                <a:cubicBezTo>
                  <a:pt x="34114" y="4629150"/>
                  <a:pt x="0" y="4595036"/>
                  <a:pt x="0" y="4552954"/>
                </a:cubicBezTo>
                <a:lnTo>
                  <a:pt x="0" y="76196"/>
                </a:lnTo>
                <a:cubicBezTo>
                  <a:pt x="0" y="34142"/>
                  <a:pt x="34142" y="0"/>
                  <a:pt x="76196" y="0"/>
                </a:cubicBezTo>
                <a:close/>
              </a:path>
            </a:pathLst>
          </a:custGeom>
          <a:solidFill>
            <a:srgbClr val="4A6C8C">
              <a:alpha val="14902"/>
            </a:srgbClr>
          </a:solidFill>
          <a:ln w="25400">
            <a:solidFill>
              <a:srgbClr val="4A6C8C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6400800" y="15811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6534150" y="17145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00719" y="0"/>
                  <a:pt x="105742" y="3014"/>
                  <a:pt x="108347" y="7813"/>
                </a:cubicBezTo>
                <a:lnTo>
                  <a:pt x="188714" y="156642"/>
                </a:lnTo>
                <a:cubicBezTo>
                  <a:pt x="191207" y="161255"/>
                  <a:pt x="191095" y="166836"/>
                  <a:pt x="188416" y="171338"/>
                </a:cubicBezTo>
                <a:cubicBezTo>
                  <a:pt x="185737" y="175840"/>
                  <a:pt x="180863" y="178594"/>
                  <a:pt x="175617" y="178594"/>
                </a:cubicBezTo>
                <a:lnTo>
                  <a:pt x="14883" y="178594"/>
                </a:lnTo>
                <a:cubicBezTo>
                  <a:pt x="9637" y="178594"/>
                  <a:pt x="4800" y="175840"/>
                  <a:pt x="2084" y="171338"/>
                </a:cubicBezTo>
                <a:cubicBezTo>
                  <a:pt x="-633" y="166836"/>
                  <a:pt x="-707" y="161255"/>
                  <a:pt x="1786" y="156642"/>
                </a:cubicBezTo>
                <a:lnTo>
                  <a:pt x="82153" y="7813"/>
                </a:lnTo>
                <a:cubicBezTo>
                  <a:pt x="84758" y="3014"/>
                  <a:pt x="89781" y="0"/>
                  <a:pt x="95250" y="0"/>
                </a:cubicBezTo>
                <a:close/>
                <a:moveTo>
                  <a:pt x="95250" y="62508"/>
                </a:moveTo>
                <a:cubicBezTo>
                  <a:pt x="90301" y="62508"/>
                  <a:pt x="86320" y="66489"/>
                  <a:pt x="86320" y="71438"/>
                </a:cubicBezTo>
                <a:lnTo>
                  <a:pt x="86320" y="113109"/>
                </a:lnTo>
                <a:cubicBezTo>
                  <a:pt x="86320" y="118058"/>
                  <a:pt x="90301" y="122039"/>
                  <a:pt x="95250" y="122039"/>
                </a:cubicBezTo>
                <a:cubicBezTo>
                  <a:pt x="100199" y="122039"/>
                  <a:pt x="104180" y="118058"/>
                  <a:pt x="104180" y="113109"/>
                </a:cubicBezTo>
                <a:lnTo>
                  <a:pt x="104180" y="71438"/>
                </a:lnTo>
                <a:cubicBezTo>
                  <a:pt x="104180" y="66489"/>
                  <a:pt x="100199" y="62508"/>
                  <a:pt x="95250" y="62508"/>
                </a:cubicBezTo>
                <a:close/>
                <a:moveTo>
                  <a:pt x="105184" y="142875"/>
                </a:moveTo>
                <a:cubicBezTo>
                  <a:pt x="105410" y="139188"/>
                  <a:pt x="103571" y="135679"/>
                  <a:pt x="100410" y="133767"/>
                </a:cubicBezTo>
                <a:cubicBezTo>
                  <a:pt x="97249" y="131855"/>
                  <a:pt x="93288" y="131855"/>
                  <a:pt x="90127" y="133767"/>
                </a:cubicBezTo>
                <a:cubicBezTo>
                  <a:pt x="86966" y="135679"/>
                  <a:pt x="85127" y="139188"/>
                  <a:pt x="85353" y="142875"/>
                </a:cubicBezTo>
                <a:cubicBezTo>
                  <a:pt x="85127" y="146562"/>
                  <a:pt x="86966" y="150071"/>
                  <a:pt x="90127" y="151983"/>
                </a:cubicBezTo>
                <a:cubicBezTo>
                  <a:pt x="93288" y="153895"/>
                  <a:pt x="97249" y="153895"/>
                  <a:pt x="100410" y="151983"/>
                </a:cubicBezTo>
                <a:cubicBezTo>
                  <a:pt x="103571" y="150071"/>
                  <a:pt x="105410" y="146562"/>
                  <a:pt x="105184" y="142875"/>
                </a:cubicBezTo>
                <a:close/>
              </a:path>
            </a:pathLst>
          </a:custGeom>
          <a:solidFill>
            <a:srgbClr val="4A6C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972300" y="1657350"/>
            <a:ext cx="12382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Limitations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419850" y="2219325"/>
            <a:ext cx="5181600" cy="762000"/>
          </a:xfrm>
          <a:custGeom>
            <a:avLst/>
            <a:gdLst/>
            <a:ahLst/>
            <a:cxnLst/>
            <a:rect l="l" t="t" r="r" b="b"/>
            <a:pathLst>
              <a:path w="5181600" h="762000">
                <a:moveTo>
                  <a:pt x="38100" y="0"/>
                </a:moveTo>
                <a:lnTo>
                  <a:pt x="5105400" y="0"/>
                </a:lnTo>
                <a:cubicBezTo>
                  <a:pt x="5147456" y="0"/>
                  <a:pt x="5181600" y="34144"/>
                  <a:pt x="5181600" y="76200"/>
                </a:cubicBezTo>
                <a:lnTo>
                  <a:pt x="5181600" y="685800"/>
                </a:lnTo>
                <a:cubicBezTo>
                  <a:pt x="5181600" y="727856"/>
                  <a:pt x="5147456" y="762000"/>
                  <a:pt x="5105400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6419850" y="2219325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3810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6572250" y="23907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9674" y="28575"/>
                </a:moveTo>
                <a:lnTo>
                  <a:pt x="9674" y="73075"/>
                </a:lnTo>
                <a:cubicBezTo>
                  <a:pt x="9674" y="78135"/>
                  <a:pt x="11668" y="82987"/>
                  <a:pt x="15240" y="86558"/>
                </a:cubicBezTo>
                <a:lnTo>
                  <a:pt x="72390" y="143708"/>
                </a:lnTo>
                <a:cubicBezTo>
                  <a:pt x="79831" y="151150"/>
                  <a:pt x="91886" y="151150"/>
                  <a:pt x="99328" y="143708"/>
                </a:cubicBezTo>
                <a:lnTo>
                  <a:pt x="143828" y="99209"/>
                </a:lnTo>
                <a:cubicBezTo>
                  <a:pt x="151269" y="91767"/>
                  <a:pt x="151269" y="79712"/>
                  <a:pt x="143828" y="72271"/>
                </a:cubicBezTo>
                <a:lnTo>
                  <a:pt x="86678" y="15121"/>
                </a:lnTo>
                <a:cubicBezTo>
                  <a:pt x="83106" y="11519"/>
                  <a:pt x="78284" y="9525"/>
                  <a:pt x="73223" y="9525"/>
                </a:cubicBezTo>
                <a:lnTo>
                  <a:pt x="28724" y="9525"/>
                </a:lnTo>
                <a:cubicBezTo>
                  <a:pt x="18217" y="9525"/>
                  <a:pt x="9674" y="18068"/>
                  <a:pt x="9674" y="28575"/>
                </a:cubicBezTo>
                <a:close/>
                <a:moveTo>
                  <a:pt x="43011" y="33338"/>
                </a:moveTo>
                <a:cubicBezTo>
                  <a:pt x="48268" y="33338"/>
                  <a:pt x="52536" y="37606"/>
                  <a:pt x="52536" y="42863"/>
                </a:cubicBezTo>
                <a:cubicBezTo>
                  <a:pt x="52536" y="48119"/>
                  <a:pt x="48268" y="52388"/>
                  <a:pt x="43011" y="52388"/>
                </a:cubicBezTo>
                <a:cubicBezTo>
                  <a:pt x="37754" y="52388"/>
                  <a:pt x="33486" y="48119"/>
                  <a:pt x="33486" y="42863"/>
                </a:cubicBezTo>
                <a:cubicBezTo>
                  <a:pt x="33486" y="37606"/>
                  <a:pt x="37754" y="33338"/>
                  <a:pt x="43011" y="33338"/>
                </a:cubicBezTo>
                <a:close/>
              </a:path>
            </a:pathLst>
          </a:custGeom>
          <a:solidFill>
            <a:srgbClr val="4A6C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819900" y="2333625"/>
            <a:ext cx="1781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Requires Labeled Data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553200" y="2638425"/>
            <a:ext cx="501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Cannot be applied to unsupervised or semi-supervised scenarios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419850" y="3152775"/>
            <a:ext cx="5181600" cy="762000"/>
          </a:xfrm>
          <a:custGeom>
            <a:avLst/>
            <a:gdLst/>
            <a:ahLst/>
            <a:cxnLst/>
            <a:rect l="l" t="t" r="r" b="b"/>
            <a:pathLst>
              <a:path w="5181600" h="762000">
                <a:moveTo>
                  <a:pt x="38100" y="0"/>
                </a:moveTo>
                <a:lnTo>
                  <a:pt x="5105400" y="0"/>
                </a:lnTo>
                <a:cubicBezTo>
                  <a:pt x="5147456" y="0"/>
                  <a:pt x="5181600" y="34144"/>
                  <a:pt x="5181600" y="76200"/>
                </a:cubicBezTo>
                <a:lnTo>
                  <a:pt x="5181600" y="685800"/>
                </a:lnTo>
                <a:cubicBezTo>
                  <a:pt x="5181600" y="727856"/>
                  <a:pt x="5147456" y="762000"/>
                  <a:pt x="5105400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6419850" y="3152775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3810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Shape 38"/>
          <p:cNvSpPr/>
          <p:nvPr/>
        </p:nvSpPr>
        <p:spPr>
          <a:xfrm>
            <a:off x="6581775" y="33242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0" y="76200"/>
                </a:moveTo>
                <a:cubicBezTo>
                  <a:pt x="0" y="70931"/>
                  <a:pt x="4256" y="66675"/>
                  <a:pt x="9525" y="66675"/>
                </a:cubicBezTo>
                <a:lnTo>
                  <a:pt x="123825" y="66675"/>
                </a:lnTo>
                <a:cubicBezTo>
                  <a:pt x="129094" y="66675"/>
                  <a:pt x="133350" y="70931"/>
                  <a:pt x="133350" y="76200"/>
                </a:cubicBezTo>
                <a:cubicBezTo>
                  <a:pt x="133350" y="81469"/>
                  <a:pt x="129094" y="85725"/>
                  <a:pt x="123825" y="85725"/>
                </a:cubicBezTo>
                <a:lnTo>
                  <a:pt x="9525" y="85725"/>
                </a:lnTo>
                <a:cubicBezTo>
                  <a:pt x="4256" y="85725"/>
                  <a:pt x="0" y="81469"/>
                  <a:pt x="0" y="76200"/>
                </a:cubicBezTo>
                <a:close/>
              </a:path>
            </a:pathLst>
          </a:custGeom>
          <a:solidFill>
            <a:srgbClr val="4A6C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6819900" y="3267075"/>
            <a:ext cx="2219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Assumes Linear Separability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553200" y="3571875"/>
            <a:ext cx="501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May underperform if classes have complex non-linear boundaries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419850" y="4086225"/>
            <a:ext cx="5181600" cy="762000"/>
          </a:xfrm>
          <a:custGeom>
            <a:avLst/>
            <a:gdLst/>
            <a:ahLst/>
            <a:cxnLst/>
            <a:rect l="l" t="t" r="r" b="b"/>
            <a:pathLst>
              <a:path w="5181600" h="762000">
                <a:moveTo>
                  <a:pt x="38100" y="0"/>
                </a:moveTo>
                <a:lnTo>
                  <a:pt x="5105400" y="0"/>
                </a:lnTo>
                <a:cubicBezTo>
                  <a:pt x="5147456" y="0"/>
                  <a:pt x="5181600" y="34144"/>
                  <a:pt x="5181600" y="76200"/>
                </a:cubicBezTo>
                <a:lnTo>
                  <a:pt x="5181600" y="685800"/>
                </a:lnTo>
                <a:cubicBezTo>
                  <a:pt x="5181600" y="727856"/>
                  <a:pt x="5147456" y="762000"/>
                  <a:pt x="5105400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Shape 42"/>
          <p:cNvSpPr/>
          <p:nvPr/>
        </p:nvSpPr>
        <p:spPr>
          <a:xfrm>
            <a:off x="6419850" y="4086225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3810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Shape 43"/>
          <p:cNvSpPr/>
          <p:nvPr/>
        </p:nvSpPr>
        <p:spPr>
          <a:xfrm>
            <a:off x="6572250" y="42576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35731" y="66675"/>
                </a:moveTo>
                <a:lnTo>
                  <a:pt x="92869" y="66675"/>
                </a:lnTo>
                <a:cubicBezTo>
                  <a:pt x="88910" y="66675"/>
                  <a:pt x="85725" y="63490"/>
                  <a:pt x="85725" y="59531"/>
                </a:cubicBezTo>
                <a:lnTo>
                  <a:pt x="85725" y="16669"/>
                </a:lnTo>
                <a:cubicBezTo>
                  <a:pt x="85725" y="13781"/>
                  <a:pt x="87451" y="11162"/>
                  <a:pt x="90130" y="10061"/>
                </a:cubicBezTo>
                <a:cubicBezTo>
                  <a:pt x="92809" y="8959"/>
                  <a:pt x="95875" y="9585"/>
                  <a:pt x="97929" y="11609"/>
                </a:cubicBezTo>
                <a:lnTo>
                  <a:pt x="109835" y="23515"/>
                </a:lnTo>
                <a:lnTo>
                  <a:pt x="131683" y="1667"/>
                </a:lnTo>
                <a:cubicBezTo>
                  <a:pt x="132755" y="595"/>
                  <a:pt x="134213" y="0"/>
                  <a:pt x="135731" y="0"/>
                </a:cubicBezTo>
                <a:cubicBezTo>
                  <a:pt x="137249" y="0"/>
                  <a:pt x="138708" y="595"/>
                  <a:pt x="139809" y="1697"/>
                </a:cubicBezTo>
                <a:lnTo>
                  <a:pt x="150733" y="12621"/>
                </a:lnTo>
                <a:cubicBezTo>
                  <a:pt x="151805" y="13692"/>
                  <a:pt x="152400" y="15151"/>
                  <a:pt x="152400" y="16669"/>
                </a:cubicBezTo>
                <a:cubicBezTo>
                  <a:pt x="152400" y="18187"/>
                  <a:pt x="151805" y="19645"/>
                  <a:pt x="150703" y="20747"/>
                </a:cubicBezTo>
                <a:lnTo>
                  <a:pt x="128885" y="42565"/>
                </a:lnTo>
                <a:lnTo>
                  <a:pt x="140791" y="54471"/>
                </a:lnTo>
                <a:cubicBezTo>
                  <a:pt x="142845" y="56525"/>
                  <a:pt x="143441" y="59591"/>
                  <a:pt x="142339" y="62270"/>
                </a:cubicBezTo>
                <a:cubicBezTo>
                  <a:pt x="141238" y="64949"/>
                  <a:pt x="138619" y="66675"/>
                  <a:pt x="135731" y="66675"/>
                </a:cubicBezTo>
                <a:close/>
                <a:moveTo>
                  <a:pt x="135731" y="85725"/>
                </a:moveTo>
                <a:cubicBezTo>
                  <a:pt x="138619" y="85725"/>
                  <a:pt x="141238" y="87451"/>
                  <a:pt x="142339" y="90130"/>
                </a:cubicBezTo>
                <a:cubicBezTo>
                  <a:pt x="143441" y="92809"/>
                  <a:pt x="142845" y="95875"/>
                  <a:pt x="140791" y="97929"/>
                </a:cubicBezTo>
                <a:lnTo>
                  <a:pt x="128885" y="109835"/>
                </a:lnTo>
                <a:lnTo>
                  <a:pt x="150733" y="131683"/>
                </a:lnTo>
                <a:cubicBezTo>
                  <a:pt x="151805" y="132755"/>
                  <a:pt x="152430" y="134213"/>
                  <a:pt x="152430" y="135761"/>
                </a:cubicBezTo>
                <a:cubicBezTo>
                  <a:pt x="152430" y="137309"/>
                  <a:pt x="151834" y="138738"/>
                  <a:pt x="150733" y="139839"/>
                </a:cubicBezTo>
                <a:lnTo>
                  <a:pt x="139809" y="150763"/>
                </a:lnTo>
                <a:cubicBezTo>
                  <a:pt x="138708" y="151805"/>
                  <a:pt x="137249" y="152400"/>
                  <a:pt x="135731" y="152400"/>
                </a:cubicBezTo>
                <a:cubicBezTo>
                  <a:pt x="134213" y="152400"/>
                  <a:pt x="132755" y="151805"/>
                  <a:pt x="131653" y="150703"/>
                </a:cubicBezTo>
                <a:lnTo>
                  <a:pt x="109835" y="128885"/>
                </a:lnTo>
                <a:lnTo>
                  <a:pt x="97929" y="140791"/>
                </a:lnTo>
                <a:cubicBezTo>
                  <a:pt x="95875" y="142845"/>
                  <a:pt x="92809" y="143441"/>
                  <a:pt x="90130" y="142339"/>
                </a:cubicBezTo>
                <a:cubicBezTo>
                  <a:pt x="87451" y="141238"/>
                  <a:pt x="85725" y="138619"/>
                  <a:pt x="85725" y="135731"/>
                </a:cubicBezTo>
                <a:lnTo>
                  <a:pt x="85725" y="92869"/>
                </a:lnTo>
                <a:cubicBezTo>
                  <a:pt x="85725" y="88910"/>
                  <a:pt x="88910" y="85725"/>
                  <a:pt x="92869" y="85725"/>
                </a:cubicBezTo>
                <a:lnTo>
                  <a:pt x="135731" y="85725"/>
                </a:lnTo>
                <a:close/>
                <a:moveTo>
                  <a:pt x="59531" y="85725"/>
                </a:moveTo>
                <a:cubicBezTo>
                  <a:pt x="63490" y="85725"/>
                  <a:pt x="66675" y="88910"/>
                  <a:pt x="66675" y="92869"/>
                </a:cubicBezTo>
                <a:lnTo>
                  <a:pt x="66675" y="135731"/>
                </a:lnTo>
                <a:cubicBezTo>
                  <a:pt x="66675" y="138619"/>
                  <a:pt x="64949" y="141238"/>
                  <a:pt x="62270" y="142339"/>
                </a:cubicBezTo>
                <a:cubicBezTo>
                  <a:pt x="59591" y="143441"/>
                  <a:pt x="56525" y="142845"/>
                  <a:pt x="54471" y="140791"/>
                </a:cubicBezTo>
                <a:lnTo>
                  <a:pt x="42565" y="128885"/>
                </a:lnTo>
                <a:lnTo>
                  <a:pt x="20717" y="150733"/>
                </a:lnTo>
                <a:cubicBezTo>
                  <a:pt x="19645" y="151805"/>
                  <a:pt x="18187" y="152400"/>
                  <a:pt x="16669" y="152400"/>
                </a:cubicBezTo>
                <a:cubicBezTo>
                  <a:pt x="15151" y="152400"/>
                  <a:pt x="13692" y="151805"/>
                  <a:pt x="12591" y="150703"/>
                </a:cubicBezTo>
                <a:lnTo>
                  <a:pt x="1697" y="139809"/>
                </a:lnTo>
                <a:cubicBezTo>
                  <a:pt x="595" y="138708"/>
                  <a:pt x="0" y="137249"/>
                  <a:pt x="0" y="135731"/>
                </a:cubicBezTo>
                <a:cubicBezTo>
                  <a:pt x="0" y="134213"/>
                  <a:pt x="595" y="132755"/>
                  <a:pt x="1697" y="131653"/>
                </a:cubicBezTo>
                <a:lnTo>
                  <a:pt x="23515" y="109835"/>
                </a:lnTo>
                <a:lnTo>
                  <a:pt x="11609" y="97929"/>
                </a:lnTo>
                <a:cubicBezTo>
                  <a:pt x="9555" y="95875"/>
                  <a:pt x="8959" y="92809"/>
                  <a:pt x="10061" y="90130"/>
                </a:cubicBezTo>
                <a:cubicBezTo>
                  <a:pt x="11162" y="87451"/>
                  <a:pt x="13781" y="85725"/>
                  <a:pt x="16669" y="85725"/>
                </a:cubicBezTo>
                <a:lnTo>
                  <a:pt x="59531" y="85725"/>
                </a:lnTo>
                <a:close/>
                <a:moveTo>
                  <a:pt x="16669" y="66675"/>
                </a:moveTo>
                <a:cubicBezTo>
                  <a:pt x="13781" y="66675"/>
                  <a:pt x="11162" y="64949"/>
                  <a:pt x="10061" y="62270"/>
                </a:cubicBezTo>
                <a:cubicBezTo>
                  <a:pt x="8959" y="59591"/>
                  <a:pt x="9585" y="56525"/>
                  <a:pt x="11609" y="54471"/>
                </a:cubicBezTo>
                <a:lnTo>
                  <a:pt x="23515" y="42565"/>
                </a:lnTo>
                <a:lnTo>
                  <a:pt x="1697" y="20747"/>
                </a:lnTo>
                <a:cubicBezTo>
                  <a:pt x="595" y="19645"/>
                  <a:pt x="0" y="18187"/>
                  <a:pt x="0" y="16669"/>
                </a:cubicBezTo>
                <a:cubicBezTo>
                  <a:pt x="0" y="15151"/>
                  <a:pt x="595" y="13692"/>
                  <a:pt x="1697" y="12591"/>
                </a:cubicBezTo>
                <a:lnTo>
                  <a:pt x="12591" y="1697"/>
                </a:lnTo>
                <a:cubicBezTo>
                  <a:pt x="13692" y="595"/>
                  <a:pt x="15151" y="0"/>
                  <a:pt x="16669" y="0"/>
                </a:cubicBezTo>
                <a:cubicBezTo>
                  <a:pt x="18187" y="0"/>
                  <a:pt x="19645" y="595"/>
                  <a:pt x="20747" y="1697"/>
                </a:cubicBezTo>
                <a:lnTo>
                  <a:pt x="42565" y="23515"/>
                </a:lnTo>
                <a:lnTo>
                  <a:pt x="54471" y="11609"/>
                </a:lnTo>
                <a:cubicBezTo>
                  <a:pt x="56525" y="9555"/>
                  <a:pt x="59591" y="8959"/>
                  <a:pt x="62270" y="10061"/>
                </a:cubicBezTo>
                <a:cubicBezTo>
                  <a:pt x="64949" y="11162"/>
                  <a:pt x="66675" y="13781"/>
                  <a:pt x="66675" y="16669"/>
                </a:cubicBezTo>
                <a:lnTo>
                  <a:pt x="66675" y="59531"/>
                </a:lnTo>
                <a:cubicBezTo>
                  <a:pt x="66675" y="63490"/>
                  <a:pt x="63490" y="66675"/>
                  <a:pt x="59531" y="66675"/>
                </a:cubicBezTo>
                <a:lnTo>
                  <a:pt x="16669" y="66675"/>
                </a:lnTo>
                <a:close/>
              </a:path>
            </a:pathLst>
          </a:custGeom>
          <a:solidFill>
            <a:srgbClr val="4A6C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6819900" y="4200525"/>
            <a:ext cx="2028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Dimensionality Constraint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553200" y="4505325"/>
            <a:ext cx="501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Maximum C−1 components limits expressiveness for few-class problems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419850" y="5019675"/>
            <a:ext cx="5181600" cy="762000"/>
          </a:xfrm>
          <a:custGeom>
            <a:avLst/>
            <a:gdLst/>
            <a:ahLst/>
            <a:cxnLst/>
            <a:rect l="l" t="t" r="r" b="b"/>
            <a:pathLst>
              <a:path w="5181600" h="762000">
                <a:moveTo>
                  <a:pt x="38100" y="0"/>
                </a:moveTo>
                <a:lnTo>
                  <a:pt x="5105400" y="0"/>
                </a:lnTo>
                <a:cubicBezTo>
                  <a:pt x="5147456" y="0"/>
                  <a:pt x="5181600" y="34144"/>
                  <a:pt x="5181600" y="76200"/>
                </a:cubicBezTo>
                <a:lnTo>
                  <a:pt x="5181600" y="685800"/>
                </a:lnTo>
                <a:cubicBezTo>
                  <a:pt x="5181600" y="727856"/>
                  <a:pt x="5147456" y="762000"/>
                  <a:pt x="5105400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Shape 47"/>
          <p:cNvSpPr/>
          <p:nvPr/>
        </p:nvSpPr>
        <p:spPr>
          <a:xfrm>
            <a:off x="6419850" y="5019675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3810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Shape 48"/>
          <p:cNvSpPr/>
          <p:nvPr/>
        </p:nvSpPr>
        <p:spPr>
          <a:xfrm>
            <a:off x="6553200" y="5191125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14300" y="9525"/>
                </a:moveTo>
                <a:lnTo>
                  <a:pt x="152400" y="9525"/>
                </a:lnTo>
                <a:cubicBezTo>
                  <a:pt x="157669" y="9525"/>
                  <a:pt x="161925" y="13781"/>
                  <a:pt x="161925" y="19050"/>
                </a:cubicBezTo>
                <a:cubicBezTo>
                  <a:pt x="161925" y="24319"/>
                  <a:pt x="157669" y="28575"/>
                  <a:pt x="152400" y="28575"/>
                </a:cubicBezTo>
                <a:lnTo>
                  <a:pt x="118586" y="28575"/>
                </a:lnTo>
                <a:cubicBezTo>
                  <a:pt x="117038" y="36255"/>
                  <a:pt x="111770" y="42595"/>
                  <a:pt x="104775" y="45631"/>
                </a:cubicBezTo>
                <a:lnTo>
                  <a:pt x="104775" y="133350"/>
                </a:lnTo>
                <a:lnTo>
                  <a:pt x="152400" y="133350"/>
                </a:lnTo>
                <a:cubicBezTo>
                  <a:pt x="157669" y="133350"/>
                  <a:pt x="161925" y="137606"/>
                  <a:pt x="161925" y="142875"/>
                </a:cubicBezTo>
                <a:cubicBezTo>
                  <a:pt x="161925" y="148144"/>
                  <a:pt x="157669" y="152400"/>
                  <a:pt x="152400" y="152400"/>
                </a:cubicBezTo>
                <a:lnTo>
                  <a:pt x="38100" y="152400"/>
                </a:lnTo>
                <a:cubicBezTo>
                  <a:pt x="32831" y="152400"/>
                  <a:pt x="28575" y="148144"/>
                  <a:pt x="28575" y="142875"/>
                </a:cubicBezTo>
                <a:cubicBezTo>
                  <a:pt x="28575" y="137606"/>
                  <a:pt x="32831" y="133350"/>
                  <a:pt x="38100" y="133350"/>
                </a:cubicBezTo>
                <a:lnTo>
                  <a:pt x="85725" y="133350"/>
                </a:lnTo>
                <a:lnTo>
                  <a:pt x="85725" y="45631"/>
                </a:lnTo>
                <a:cubicBezTo>
                  <a:pt x="78730" y="42565"/>
                  <a:pt x="73462" y="36225"/>
                  <a:pt x="71914" y="28575"/>
                </a:cubicBezTo>
                <a:lnTo>
                  <a:pt x="38100" y="28575"/>
                </a:lnTo>
                <a:cubicBezTo>
                  <a:pt x="32831" y="28575"/>
                  <a:pt x="28575" y="24319"/>
                  <a:pt x="28575" y="19050"/>
                </a:cubicBezTo>
                <a:cubicBezTo>
                  <a:pt x="28575" y="13781"/>
                  <a:pt x="32831" y="9525"/>
                  <a:pt x="38100" y="9525"/>
                </a:cubicBezTo>
                <a:lnTo>
                  <a:pt x="76200" y="9525"/>
                </a:lnTo>
                <a:cubicBezTo>
                  <a:pt x="80546" y="3750"/>
                  <a:pt x="87451" y="0"/>
                  <a:pt x="95250" y="0"/>
                </a:cubicBezTo>
                <a:cubicBezTo>
                  <a:pt x="103049" y="0"/>
                  <a:pt x="109954" y="3750"/>
                  <a:pt x="114300" y="9525"/>
                </a:cubicBezTo>
                <a:close/>
                <a:moveTo>
                  <a:pt x="130850" y="95250"/>
                </a:moveTo>
                <a:lnTo>
                  <a:pt x="173950" y="95250"/>
                </a:lnTo>
                <a:lnTo>
                  <a:pt x="152400" y="58281"/>
                </a:lnTo>
                <a:lnTo>
                  <a:pt x="130850" y="95250"/>
                </a:lnTo>
                <a:close/>
                <a:moveTo>
                  <a:pt x="152400" y="123825"/>
                </a:moveTo>
                <a:cubicBezTo>
                  <a:pt x="133677" y="123825"/>
                  <a:pt x="118110" y="113705"/>
                  <a:pt x="114895" y="100340"/>
                </a:cubicBezTo>
                <a:cubicBezTo>
                  <a:pt x="114121" y="97066"/>
                  <a:pt x="115193" y="93702"/>
                  <a:pt x="116890" y="90785"/>
                </a:cubicBezTo>
                <a:lnTo>
                  <a:pt x="145226" y="42208"/>
                </a:lnTo>
                <a:cubicBezTo>
                  <a:pt x="146715" y="39648"/>
                  <a:pt x="149453" y="38100"/>
                  <a:pt x="152400" y="38100"/>
                </a:cubicBezTo>
                <a:cubicBezTo>
                  <a:pt x="155347" y="38100"/>
                  <a:pt x="158085" y="39678"/>
                  <a:pt x="159574" y="42208"/>
                </a:cubicBezTo>
                <a:lnTo>
                  <a:pt x="187910" y="90785"/>
                </a:lnTo>
                <a:cubicBezTo>
                  <a:pt x="189607" y="93702"/>
                  <a:pt x="190679" y="97066"/>
                  <a:pt x="189905" y="100340"/>
                </a:cubicBezTo>
                <a:cubicBezTo>
                  <a:pt x="186690" y="113675"/>
                  <a:pt x="171123" y="123825"/>
                  <a:pt x="152400" y="123825"/>
                </a:cubicBezTo>
                <a:close/>
                <a:moveTo>
                  <a:pt x="37743" y="58281"/>
                </a:moveTo>
                <a:lnTo>
                  <a:pt x="16193" y="95250"/>
                </a:lnTo>
                <a:lnTo>
                  <a:pt x="59323" y="95250"/>
                </a:lnTo>
                <a:lnTo>
                  <a:pt x="37743" y="58281"/>
                </a:lnTo>
                <a:close/>
                <a:moveTo>
                  <a:pt x="268" y="100340"/>
                </a:moveTo>
                <a:cubicBezTo>
                  <a:pt x="-506" y="97066"/>
                  <a:pt x="566" y="93702"/>
                  <a:pt x="2262" y="90785"/>
                </a:cubicBezTo>
                <a:lnTo>
                  <a:pt x="30599" y="42208"/>
                </a:lnTo>
                <a:cubicBezTo>
                  <a:pt x="32087" y="39648"/>
                  <a:pt x="34826" y="38100"/>
                  <a:pt x="37773" y="38100"/>
                </a:cubicBezTo>
                <a:cubicBezTo>
                  <a:pt x="40719" y="38100"/>
                  <a:pt x="43458" y="39678"/>
                  <a:pt x="44946" y="42208"/>
                </a:cubicBezTo>
                <a:lnTo>
                  <a:pt x="73283" y="90785"/>
                </a:lnTo>
                <a:cubicBezTo>
                  <a:pt x="74980" y="93702"/>
                  <a:pt x="76051" y="97066"/>
                  <a:pt x="75277" y="100340"/>
                </a:cubicBezTo>
                <a:cubicBezTo>
                  <a:pt x="72063" y="113675"/>
                  <a:pt x="56495" y="123825"/>
                  <a:pt x="37773" y="123825"/>
                </a:cubicBezTo>
                <a:cubicBezTo>
                  <a:pt x="19050" y="123825"/>
                  <a:pt x="3483" y="113705"/>
                  <a:pt x="268" y="100340"/>
                </a:cubicBezTo>
                <a:close/>
              </a:path>
            </a:pathLst>
          </a:custGeom>
          <a:solidFill>
            <a:srgbClr val="4A6C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6819900" y="5133975"/>
            <a:ext cx="1990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Sensitive to Assumptions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553200" y="5438775"/>
            <a:ext cx="501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Assumes Gaussian class distributions with equal covariance matrices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385763" y="6176963"/>
            <a:ext cx="11420475" cy="466725"/>
          </a:xfrm>
          <a:custGeom>
            <a:avLst/>
            <a:gdLst/>
            <a:ahLst/>
            <a:cxnLst/>
            <a:rect l="l" t="t" r="r" b="b"/>
            <a:pathLst>
              <a:path w="11420475" h="466725">
                <a:moveTo>
                  <a:pt x="76202" y="0"/>
                </a:moveTo>
                <a:lnTo>
                  <a:pt x="11344273" y="0"/>
                </a:lnTo>
                <a:cubicBezTo>
                  <a:pt x="11386358" y="0"/>
                  <a:pt x="11420475" y="34117"/>
                  <a:pt x="11420475" y="76202"/>
                </a:cubicBezTo>
                <a:lnTo>
                  <a:pt x="11420475" y="390523"/>
                </a:lnTo>
                <a:cubicBezTo>
                  <a:pt x="11420475" y="432608"/>
                  <a:pt x="11386358" y="466725"/>
                  <a:pt x="11344273" y="466725"/>
                </a:cubicBezTo>
                <a:lnTo>
                  <a:pt x="76202" y="466725"/>
                </a:lnTo>
                <a:cubicBezTo>
                  <a:pt x="34117" y="466725"/>
                  <a:pt x="0" y="432608"/>
                  <a:pt x="0" y="3905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E8B7E">
              <a:alpha val="10196"/>
            </a:srgbClr>
          </a:solidFill>
          <a:ln w="12700">
            <a:solidFill>
              <a:srgbClr val="5E8B7E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4" name="Shape 52"/>
          <p:cNvSpPr/>
          <p:nvPr/>
        </p:nvSpPr>
        <p:spPr>
          <a:xfrm>
            <a:off x="552450" y="6315075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Text 53"/>
          <p:cNvSpPr/>
          <p:nvPr/>
        </p:nvSpPr>
        <p:spPr>
          <a:xfrm>
            <a:off x="857250" y="6296025"/>
            <a:ext cx="778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Practical Consideration:</a:t>
            </a:r>
            <a:r>
              <a:rPr lang="en-US" sz="1200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LDA is most effective when </a:t>
            </a:r>
            <a:r>
              <a:rPr lang="en-US" sz="1200" b="1" dirty="0">
                <a:solidFill>
                  <a:srgbClr val="EDF2F4"/>
                </a:solidFill>
                <a:highlight>
                  <a:srgbClr val="5E8B7E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classes are reasonably separable </a:t>
            </a:r>
            <a:r>
              <a:rPr lang="en-US" sz="1200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and </a:t>
            </a:r>
            <a:r>
              <a:rPr lang="en-US" sz="1200" b="1" dirty="0">
                <a:solidFill>
                  <a:srgbClr val="EDF2F4"/>
                </a:solidFill>
                <a:highlight>
                  <a:srgbClr val="5E8B7E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training data is labeled </a:t>
            </a:r>
            <a:r>
              <a:rPr lang="en-US" sz="1200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7600f1984267c0b795ccd33b31da66c545dd491e.jpg"/>
          <p:cNvPicPr>
            <a:picLocks noChangeAspect="1"/>
          </p:cNvPicPr>
          <p:nvPr/>
        </p:nvPicPr>
        <p:blipFill>
          <a:blip r:embed="rId3">
            <a:alphaModFix amt="20000"/>
          </a:blip>
          <a:srcRect t="7766" b="7766"/>
          <a:stretch/>
        </p:blipFill>
        <p:spPr>
          <a:xfrm>
            <a:off x="0" y="0"/>
            <a:ext cx="12192000" cy="6860032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60032"/>
          </a:xfrm>
          <a:custGeom>
            <a:avLst/>
            <a:gdLst/>
            <a:ahLst/>
            <a:cxnLst/>
            <a:rect l="l" t="t" r="r" b="b"/>
            <a:pathLst>
              <a:path w="12192000" h="6860032">
                <a:moveTo>
                  <a:pt x="0" y="0"/>
                </a:moveTo>
                <a:lnTo>
                  <a:pt x="12192000" y="0"/>
                </a:lnTo>
                <a:lnTo>
                  <a:pt x="12192000" y="6860032"/>
                </a:lnTo>
                <a:lnTo>
                  <a:pt x="0" y="6860032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90000"/>
                </a:srgbClr>
              </a:gs>
              <a:gs pos="100000">
                <a:srgbClr val="4A6C8C">
                  <a:alpha val="3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325120" y="325120"/>
            <a:ext cx="11606784" cy="1950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4" b="1" kern="0" spc="5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CONCLUSION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25120" y="585216"/>
            <a:ext cx="11688064" cy="3251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04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Summary and Next Steps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25120" y="1007872"/>
            <a:ext cx="780288" cy="32512"/>
          </a:xfrm>
          <a:custGeom>
            <a:avLst/>
            <a:gdLst/>
            <a:ahLst/>
            <a:cxnLst/>
            <a:rect l="l" t="t" r="r" b="b"/>
            <a:pathLst>
              <a:path w="780288" h="32512">
                <a:moveTo>
                  <a:pt x="0" y="0"/>
                </a:moveTo>
                <a:lnTo>
                  <a:pt x="780288" y="0"/>
                </a:lnTo>
                <a:lnTo>
                  <a:pt x="780288" y="32512"/>
                </a:lnTo>
                <a:lnTo>
                  <a:pt x="0" y="32512"/>
                </a:lnTo>
                <a:lnTo>
                  <a:pt x="0" y="0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329184" y="1174496"/>
            <a:ext cx="5681472" cy="2901696"/>
          </a:xfrm>
          <a:custGeom>
            <a:avLst/>
            <a:gdLst/>
            <a:ahLst/>
            <a:cxnLst/>
            <a:rect l="l" t="t" r="r" b="b"/>
            <a:pathLst>
              <a:path w="5681472" h="2901696">
                <a:moveTo>
                  <a:pt x="65027" y="0"/>
                </a:moveTo>
                <a:lnTo>
                  <a:pt x="5616445" y="0"/>
                </a:lnTo>
                <a:cubicBezTo>
                  <a:pt x="5652358" y="0"/>
                  <a:pt x="5681472" y="29114"/>
                  <a:pt x="5681472" y="65027"/>
                </a:cubicBezTo>
                <a:lnTo>
                  <a:pt x="5681472" y="2836669"/>
                </a:lnTo>
                <a:cubicBezTo>
                  <a:pt x="5681472" y="2872582"/>
                  <a:pt x="5652358" y="2901696"/>
                  <a:pt x="5616445" y="2901696"/>
                </a:cubicBezTo>
                <a:lnTo>
                  <a:pt x="65027" y="2901696"/>
                </a:lnTo>
                <a:cubicBezTo>
                  <a:pt x="29114" y="2901696"/>
                  <a:pt x="0" y="2872582"/>
                  <a:pt x="0" y="2836669"/>
                </a:cubicBezTo>
                <a:lnTo>
                  <a:pt x="0" y="65027"/>
                </a:lnTo>
                <a:cubicBezTo>
                  <a:pt x="0" y="29114"/>
                  <a:pt x="29114" y="0"/>
                  <a:pt x="65027" y="0"/>
                </a:cubicBezTo>
                <a:close/>
              </a:path>
            </a:pathLst>
          </a:custGeom>
          <a:solidFill>
            <a:srgbClr val="4A6C8C">
              <a:alpha val="14902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495808" y="1341120"/>
            <a:ext cx="390144" cy="390144"/>
          </a:xfrm>
          <a:custGeom>
            <a:avLst/>
            <a:gdLst/>
            <a:ahLst/>
            <a:cxnLst/>
            <a:rect l="l" t="t" r="r" b="b"/>
            <a:pathLst>
              <a:path w="390144" h="390144">
                <a:moveTo>
                  <a:pt x="65025" y="0"/>
                </a:moveTo>
                <a:lnTo>
                  <a:pt x="325119" y="0"/>
                </a:lnTo>
                <a:cubicBezTo>
                  <a:pt x="361031" y="0"/>
                  <a:pt x="390144" y="29113"/>
                  <a:pt x="390144" y="65025"/>
                </a:cubicBezTo>
                <a:lnTo>
                  <a:pt x="390144" y="325119"/>
                </a:lnTo>
                <a:cubicBezTo>
                  <a:pt x="390144" y="361031"/>
                  <a:pt x="361031" y="390144"/>
                  <a:pt x="325119" y="390144"/>
                </a:cubicBezTo>
                <a:lnTo>
                  <a:pt x="65025" y="390144"/>
                </a:lnTo>
                <a:cubicBezTo>
                  <a:pt x="29113" y="390144"/>
                  <a:pt x="0" y="361031"/>
                  <a:pt x="0" y="325119"/>
                </a:cubicBezTo>
                <a:lnTo>
                  <a:pt x="0" y="65025"/>
                </a:lnTo>
                <a:cubicBezTo>
                  <a:pt x="0" y="29137"/>
                  <a:pt x="29137" y="0"/>
                  <a:pt x="65025" y="0"/>
                </a:cubicBezTo>
                <a:close/>
              </a:path>
            </a:pathLst>
          </a:custGeom>
          <a:solidFill>
            <a:srgbClr val="5E8B7E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629920" y="1454912"/>
            <a:ext cx="121920" cy="162560"/>
          </a:xfrm>
          <a:custGeom>
            <a:avLst/>
            <a:gdLst/>
            <a:ahLst/>
            <a:cxnLst/>
            <a:rect l="l" t="t" r="r" b="b"/>
            <a:pathLst>
              <a:path w="121920" h="162560">
                <a:moveTo>
                  <a:pt x="98870" y="10160"/>
                </a:moveTo>
                <a:lnTo>
                  <a:pt x="101600" y="10160"/>
                </a:lnTo>
                <a:cubicBezTo>
                  <a:pt x="112808" y="10160"/>
                  <a:pt x="121920" y="19272"/>
                  <a:pt x="121920" y="30480"/>
                </a:cubicBezTo>
                <a:lnTo>
                  <a:pt x="121920" y="142240"/>
                </a:lnTo>
                <a:cubicBezTo>
                  <a:pt x="121920" y="153448"/>
                  <a:pt x="112808" y="162560"/>
                  <a:pt x="101600" y="162560"/>
                </a:cubicBezTo>
                <a:lnTo>
                  <a:pt x="20320" y="162560"/>
                </a:lnTo>
                <a:cubicBezTo>
                  <a:pt x="9112" y="162560"/>
                  <a:pt x="0" y="153448"/>
                  <a:pt x="0" y="142240"/>
                </a:cubicBezTo>
                <a:lnTo>
                  <a:pt x="0" y="30480"/>
                </a:lnTo>
                <a:cubicBezTo>
                  <a:pt x="0" y="19272"/>
                  <a:pt x="9112" y="10160"/>
                  <a:pt x="20320" y="10160"/>
                </a:cubicBezTo>
                <a:lnTo>
                  <a:pt x="23051" y="10160"/>
                </a:lnTo>
                <a:cubicBezTo>
                  <a:pt x="26543" y="4096"/>
                  <a:pt x="33115" y="0"/>
                  <a:pt x="40640" y="0"/>
                </a:cubicBezTo>
                <a:lnTo>
                  <a:pt x="81280" y="0"/>
                </a:lnTo>
                <a:cubicBezTo>
                  <a:pt x="88805" y="0"/>
                  <a:pt x="95377" y="4096"/>
                  <a:pt x="98870" y="10160"/>
                </a:cubicBezTo>
                <a:close/>
                <a:moveTo>
                  <a:pt x="78740" y="35560"/>
                </a:moveTo>
                <a:cubicBezTo>
                  <a:pt x="82963" y="35560"/>
                  <a:pt x="86360" y="32163"/>
                  <a:pt x="86360" y="27940"/>
                </a:cubicBezTo>
                <a:cubicBezTo>
                  <a:pt x="86360" y="23717"/>
                  <a:pt x="82963" y="20320"/>
                  <a:pt x="78740" y="20320"/>
                </a:cubicBezTo>
                <a:lnTo>
                  <a:pt x="43180" y="20320"/>
                </a:lnTo>
                <a:cubicBezTo>
                  <a:pt x="38957" y="20320"/>
                  <a:pt x="35560" y="23717"/>
                  <a:pt x="35560" y="27940"/>
                </a:cubicBezTo>
                <a:cubicBezTo>
                  <a:pt x="35560" y="32163"/>
                  <a:pt x="38957" y="35560"/>
                  <a:pt x="43180" y="35560"/>
                </a:cubicBezTo>
                <a:lnTo>
                  <a:pt x="78740" y="35560"/>
                </a:lnTo>
                <a:close/>
                <a:moveTo>
                  <a:pt x="87757" y="82772"/>
                </a:moveTo>
                <a:cubicBezTo>
                  <a:pt x="89980" y="79216"/>
                  <a:pt x="88900" y="74517"/>
                  <a:pt x="85344" y="72263"/>
                </a:cubicBezTo>
                <a:cubicBezTo>
                  <a:pt x="81788" y="70009"/>
                  <a:pt x="77089" y="71120"/>
                  <a:pt x="74835" y="74676"/>
                </a:cubicBezTo>
                <a:lnTo>
                  <a:pt x="55340" y="105886"/>
                </a:lnTo>
                <a:lnTo>
                  <a:pt x="46768" y="94456"/>
                </a:lnTo>
                <a:cubicBezTo>
                  <a:pt x="44228" y="91091"/>
                  <a:pt x="39465" y="90392"/>
                  <a:pt x="36100" y="92932"/>
                </a:cubicBezTo>
                <a:cubicBezTo>
                  <a:pt x="32734" y="95472"/>
                  <a:pt x="32036" y="100235"/>
                  <a:pt x="34576" y="103600"/>
                </a:cubicBezTo>
                <a:lnTo>
                  <a:pt x="49816" y="123920"/>
                </a:lnTo>
                <a:cubicBezTo>
                  <a:pt x="51308" y="125921"/>
                  <a:pt x="53721" y="127064"/>
                  <a:pt x="56229" y="126968"/>
                </a:cubicBezTo>
                <a:cubicBezTo>
                  <a:pt x="58737" y="126873"/>
                  <a:pt x="61024" y="125540"/>
                  <a:pt x="62357" y="123381"/>
                </a:cubicBezTo>
                <a:lnTo>
                  <a:pt x="87757" y="82741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983488" y="1406144"/>
            <a:ext cx="1194816" cy="260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36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Findings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95808" y="1861312"/>
            <a:ext cx="5348224" cy="617728"/>
          </a:xfrm>
          <a:custGeom>
            <a:avLst/>
            <a:gdLst/>
            <a:ahLst/>
            <a:cxnLst/>
            <a:rect l="l" t="t" r="r" b="b"/>
            <a:pathLst>
              <a:path w="5348224" h="617728">
                <a:moveTo>
                  <a:pt x="65022" y="0"/>
                </a:moveTo>
                <a:lnTo>
                  <a:pt x="5283202" y="0"/>
                </a:lnTo>
                <a:cubicBezTo>
                  <a:pt x="5319113" y="0"/>
                  <a:pt x="5348224" y="29111"/>
                  <a:pt x="5348224" y="65022"/>
                </a:cubicBezTo>
                <a:lnTo>
                  <a:pt x="5348224" y="552706"/>
                </a:lnTo>
                <a:cubicBezTo>
                  <a:pt x="5348224" y="588617"/>
                  <a:pt x="5319113" y="617728"/>
                  <a:pt x="5283202" y="617728"/>
                </a:cubicBezTo>
                <a:lnTo>
                  <a:pt x="65022" y="617728"/>
                </a:lnTo>
                <a:cubicBezTo>
                  <a:pt x="29135" y="617728"/>
                  <a:pt x="0" y="588593"/>
                  <a:pt x="0" y="552706"/>
                </a:cubicBezTo>
                <a:lnTo>
                  <a:pt x="0" y="65022"/>
                </a:lnTo>
                <a:cubicBezTo>
                  <a:pt x="0" y="29135"/>
                  <a:pt x="29135" y="0"/>
                  <a:pt x="65022" y="0"/>
                </a:cubicBezTo>
                <a:close/>
              </a:path>
            </a:pathLst>
          </a:custGeom>
          <a:solidFill>
            <a:srgbClr val="2B2D42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593344" y="1958848"/>
            <a:ext cx="260096" cy="260096"/>
          </a:xfrm>
          <a:custGeom>
            <a:avLst/>
            <a:gdLst/>
            <a:ahLst/>
            <a:cxnLst/>
            <a:rect l="l" t="t" r="r" b="b"/>
            <a:pathLst>
              <a:path w="260096" h="260096">
                <a:moveTo>
                  <a:pt x="130048" y="0"/>
                </a:moveTo>
                <a:lnTo>
                  <a:pt x="130048" y="0"/>
                </a:lnTo>
                <a:cubicBezTo>
                  <a:pt x="201823" y="0"/>
                  <a:pt x="260096" y="58273"/>
                  <a:pt x="260096" y="130048"/>
                </a:cubicBezTo>
                <a:lnTo>
                  <a:pt x="260096" y="130048"/>
                </a:lnTo>
                <a:cubicBezTo>
                  <a:pt x="260096" y="201823"/>
                  <a:pt x="201823" y="260096"/>
                  <a:pt x="130048" y="260096"/>
                </a:cubicBezTo>
                <a:lnTo>
                  <a:pt x="130048" y="260096"/>
                </a:lnTo>
                <a:cubicBezTo>
                  <a:pt x="58273" y="260096"/>
                  <a:pt x="0" y="201823"/>
                  <a:pt x="0" y="130048"/>
                </a:cubicBezTo>
                <a:lnTo>
                  <a:pt x="0" y="130048"/>
                </a:lnTo>
                <a:cubicBezTo>
                  <a:pt x="0" y="58273"/>
                  <a:pt x="58273" y="0"/>
                  <a:pt x="130048" y="0"/>
                </a:cubicBezTo>
                <a:close/>
              </a:path>
            </a:pathLst>
          </a:custGeom>
          <a:solidFill>
            <a:srgbClr val="5E8B7E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560832" y="1958848"/>
            <a:ext cx="325120" cy="260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24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950976" y="1958848"/>
            <a:ext cx="3844544" cy="1950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4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Effective Dimensionality Reduction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950976" y="2186432"/>
            <a:ext cx="3844544" cy="1950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4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LDA successfully reduces feature space to at most C−1 components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495808" y="2576576"/>
            <a:ext cx="5348224" cy="617728"/>
          </a:xfrm>
          <a:custGeom>
            <a:avLst/>
            <a:gdLst/>
            <a:ahLst/>
            <a:cxnLst/>
            <a:rect l="l" t="t" r="r" b="b"/>
            <a:pathLst>
              <a:path w="5348224" h="617728">
                <a:moveTo>
                  <a:pt x="65022" y="0"/>
                </a:moveTo>
                <a:lnTo>
                  <a:pt x="5283202" y="0"/>
                </a:lnTo>
                <a:cubicBezTo>
                  <a:pt x="5319113" y="0"/>
                  <a:pt x="5348224" y="29111"/>
                  <a:pt x="5348224" y="65022"/>
                </a:cubicBezTo>
                <a:lnTo>
                  <a:pt x="5348224" y="552706"/>
                </a:lnTo>
                <a:cubicBezTo>
                  <a:pt x="5348224" y="588617"/>
                  <a:pt x="5319113" y="617728"/>
                  <a:pt x="5283202" y="617728"/>
                </a:cubicBezTo>
                <a:lnTo>
                  <a:pt x="65022" y="617728"/>
                </a:lnTo>
                <a:cubicBezTo>
                  <a:pt x="29135" y="617728"/>
                  <a:pt x="0" y="588593"/>
                  <a:pt x="0" y="552706"/>
                </a:cubicBezTo>
                <a:lnTo>
                  <a:pt x="0" y="65022"/>
                </a:lnTo>
                <a:cubicBezTo>
                  <a:pt x="0" y="29135"/>
                  <a:pt x="29135" y="0"/>
                  <a:pt x="65022" y="0"/>
                </a:cubicBezTo>
                <a:close/>
              </a:path>
            </a:pathLst>
          </a:custGeom>
          <a:solidFill>
            <a:srgbClr val="2B2D42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4"/>
          <p:cNvSpPr/>
          <p:nvPr/>
        </p:nvSpPr>
        <p:spPr>
          <a:xfrm>
            <a:off x="593344" y="2674112"/>
            <a:ext cx="260096" cy="260096"/>
          </a:xfrm>
          <a:custGeom>
            <a:avLst/>
            <a:gdLst/>
            <a:ahLst/>
            <a:cxnLst/>
            <a:rect l="l" t="t" r="r" b="b"/>
            <a:pathLst>
              <a:path w="260096" h="260096">
                <a:moveTo>
                  <a:pt x="130048" y="0"/>
                </a:moveTo>
                <a:lnTo>
                  <a:pt x="130048" y="0"/>
                </a:lnTo>
                <a:cubicBezTo>
                  <a:pt x="201823" y="0"/>
                  <a:pt x="260096" y="58273"/>
                  <a:pt x="260096" y="130048"/>
                </a:cubicBezTo>
                <a:lnTo>
                  <a:pt x="260096" y="130048"/>
                </a:lnTo>
                <a:cubicBezTo>
                  <a:pt x="260096" y="201823"/>
                  <a:pt x="201823" y="260096"/>
                  <a:pt x="130048" y="260096"/>
                </a:cubicBezTo>
                <a:lnTo>
                  <a:pt x="130048" y="260096"/>
                </a:lnTo>
                <a:cubicBezTo>
                  <a:pt x="58273" y="260096"/>
                  <a:pt x="0" y="201823"/>
                  <a:pt x="0" y="130048"/>
                </a:cubicBezTo>
                <a:lnTo>
                  <a:pt x="0" y="130048"/>
                </a:lnTo>
                <a:cubicBezTo>
                  <a:pt x="0" y="58273"/>
                  <a:pt x="58273" y="0"/>
                  <a:pt x="130048" y="0"/>
                </a:cubicBezTo>
                <a:close/>
              </a:path>
            </a:pathLst>
          </a:custGeom>
          <a:solidFill>
            <a:srgbClr val="5E8B7E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560832" y="2674112"/>
            <a:ext cx="325120" cy="260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24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950976" y="2674112"/>
            <a:ext cx="4730496" cy="1950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4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Preserves Class Separation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950976" y="2901696"/>
            <a:ext cx="4730496" cy="1950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4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Projection maximizes between-class scatter while minimizing within-class variance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495808" y="3291840"/>
            <a:ext cx="5348224" cy="617728"/>
          </a:xfrm>
          <a:custGeom>
            <a:avLst/>
            <a:gdLst/>
            <a:ahLst/>
            <a:cxnLst/>
            <a:rect l="l" t="t" r="r" b="b"/>
            <a:pathLst>
              <a:path w="5348224" h="617728">
                <a:moveTo>
                  <a:pt x="65022" y="0"/>
                </a:moveTo>
                <a:lnTo>
                  <a:pt x="5283202" y="0"/>
                </a:lnTo>
                <a:cubicBezTo>
                  <a:pt x="5319113" y="0"/>
                  <a:pt x="5348224" y="29111"/>
                  <a:pt x="5348224" y="65022"/>
                </a:cubicBezTo>
                <a:lnTo>
                  <a:pt x="5348224" y="552706"/>
                </a:lnTo>
                <a:cubicBezTo>
                  <a:pt x="5348224" y="588617"/>
                  <a:pt x="5319113" y="617728"/>
                  <a:pt x="5283202" y="617728"/>
                </a:cubicBezTo>
                <a:lnTo>
                  <a:pt x="65022" y="617728"/>
                </a:lnTo>
                <a:cubicBezTo>
                  <a:pt x="29135" y="617728"/>
                  <a:pt x="0" y="588593"/>
                  <a:pt x="0" y="552706"/>
                </a:cubicBezTo>
                <a:lnTo>
                  <a:pt x="0" y="65022"/>
                </a:lnTo>
                <a:cubicBezTo>
                  <a:pt x="0" y="29135"/>
                  <a:pt x="29135" y="0"/>
                  <a:pt x="65022" y="0"/>
                </a:cubicBezTo>
                <a:close/>
              </a:path>
            </a:pathLst>
          </a:custGeom>
          <a:solidFill>
            <a:srgbClr val="2B2D42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19"/>
          <p:cNvSpPr/>
          <p:nvPr/>
        </p:nvSpPr>
        <p:spPr>
          <a:xfrm>
            <a:off x="593344" y="3389376"/>
            <a:ext cx="260096" cy="260096"/>
          </a:xfrm>
          <a:custGeom>
            <a:avLst/>
            <a:gdLst/>
            <a:ahLst/>
            <a:cxnLst/>
            <a:rect l="l" t="t" r="r" b="b"/>
            <a:pathLst>
              <a:path w="260096" h="260096">
                <a:moveTo>
                  <a:pt x="130048" y="0"/>
                </a:moveTo>
                <a:lnTo>
                  <a:pt x="130048" y="0"/>
                </a:lnTo>
                <a:cubicBezTo>
                  <a:pt x="201823" y="0"/>
                  <a:pt x="260096" y="58273"/>
                  <a:pt x="260096" y="130048"/>
                </a:cubicBezTo>
                <a:lnTo>
                  <a:pt x="260096" y="130048"/>
                </a:lnTo>
                <a:cubicBezTo>
                  <a:pt x="260096" y="201823"/>
                  <a:pt x="201823" y="260096"/>
                  <a:pt x="130048" y="260096"/>
                </a:cubicBezTo>
                <a:lnTo>
                  <a:pt x="130048" y="260096"/>
                </a:lnTo>
                <a:cubicBezTo>
                  <a:pt x="58273" y="260096"/>
                  <a:pt x="0" y="201823"/>
                  <a:pt x="0" y="130048"/>
                </a:cubicBezTo>
                <a:lnTo>
                  <a:pt x="0" y="130048"/>
                </a:lnTo>
                <a:cubicBezTo>
                  <a:pt x="0" y="58273"/>
                  <a:pt x="58273" y="0"/>
                  <a:pt x="130048" y="0"/>
                </a:cubicBezTo>
                <a:close/>
              </a:path>
            </a:pathLst>
          </a:custGeom>
          <a:solidFill>
            <a:srgbClr val="5E8B7E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0"/>
          <p:cNvSpPr/>
          <p:nvPr/>
        </p:nvSpPr>
        <p:spPr>
          <a:xfrm>
            <a:off x="560832" y="3389376"/>
            <a:ext cx="325120" cy="260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24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950976" y="3389376"/>
            <a:ext cx="4527296" cy="1950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4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Proper CV Integration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950976" y="3616960"/>
            <a:ext cx="4527296" cy="1950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4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Nested cross-validation prevents data leakage and ensures unbiased evaluation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333248" y="4218432"/>
            <a:ext cx="5673344" cy="1511808"/>
          </a:xfrm>
          <a:custGeom>
            <a:avLst/>
            <a:gdLst/>
            <a:ahLst/>
            <a:cxnLst/>
            <a:rect l="l" t="t" r="r" b="b"/>
            <a:pathLst>
              <a:path w="5673344" h="1511808">
                <a:moveTo>
                  <a:pt x="65023" y="0"/>
                </a:moveTo>
                <a:lnTo>
                  <a:pt x="5608321" y="0"/>
                </a:lnTo>
                <a:cubicBezTo>
                  <a:pt x="5644232" y="0"/>
                  <a:pt x="5673344" y="29112"/>
                  <a:pt x="5673344" y="65023"/>
                </a:cubicBezTo>
                <a:lnTo>
                  <a:pt x="5673344" y="1446785"/>
                </a:lnTo>
                <a:cubicBezTo>
                  <a:pt x="5673344" y="1482696"/>
                  <a:pt x="5644232" y="1511808"/>
                  <a:pt x="5608321" y="1511808"/>
                </a:cubicBezTo>
                <a:lnTo>
                  <a:pt x="65023" y="1511808"/>
                </a:lnTo>
                <a:cubicBezTo>
                  <a:pt x="29112" y="1511808"/>
                  <a:pt x="0" y="1482696"/>
                  <a:pt x="0" y="1446785"/>
                </a:cubicBezTo>
                <a:lnTo>
                  <a:pt x="0" y="65023"/>
                </a:lnTo>
                <a:cubicBezTo>
                  <a:pt x="0" y="29136"/>
                  <a:pt x="29136" y="0"/>
                  <a:pt x="65023" y="0"/>
                </a:cubicBezTo>
                <a:close/>
              </a:path>
            </a:pathLst>
          </a:custGeom>
          <a:solidFill>
            <a:srgbClr val="5E8B7E">
              <a:alpha val="14902"/>
            </a:srgbClr>
          </a:solidFill>
          <a:ln w="25400">
            <a:solidFill>
              <a:srgbClr val="5E8B7E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Shape 24"/>
          <p:cNvSpPr/>
          <p:nvPr/>
        </p:nvSpPr>
        <p:spPr>
          <a:xfrm>
            <a:off x="508000" y="4590288"/>
            <a:ext cx="170688" cy="195072"/>
          </a:xfrm>
          <a:custGeom>
            <a:avLst/>
            <a:gdLst/>
            <a:ahLst/>
            <a:cxnLst/>
            <a:rect l="l" t="t" r="r" b="b"/>
            <a:pathLst>
              <a:path w="170688" h="195072">
                <a:moveTo>
                  <a:pt x="93688" y="-9868"/>
                </a:moveTo>
                <a:cubicBezTo>
                  <a:pt x="88582" y="-12992"/>
                  <a:pt x="82144" y="-12992"/>
                  <a:pt x="77038" y="-9868"/>
                </a:cubicBezTo>
                <a:cubicBezTo>
                  <a:pt x="67742" y="-4191"/>
                  <a:pt x="61989" y="-2667"/>
                  <a:pt x="51092" y="-2896"/>
                </a:cubicBezTo>
                <a:cubicBezTo>
                  <a:pt x="45110" y="-3048"/>
                  <a:pt x="39548" y="191"/>
                  <a:pt x="36652" y="5448"/>
                </a:cubicBezTo>
                <a:cubicBezTo>
                  <a:pt x="31432" y="15011"/>
                  <a:pt x="27203" y="19240"/>
                  <a:pt x="17640" y="24460"/>
                </a:cubicBezTo>
                <a:cubicBezTo>
                  <a:pt x="12382" y="27318"/>
                  <a:pt x="9182" y="32918"/>
                  <a:pt x="9296" y="38900"/>
                </a:cubicBezTo>
                <a:cubicBezTo>
                  <a:pt x="9563" y="49797"/>
                  <a:pt x="8001" y="55550"/>
                  <a:pt x="2324" y="64846"/>
                </a:cubicBezTo>
                <a:cubicBezTo>
                  <a:pt x="-800" y="69952"/>
                  <a:pt x="-800" y="76391"/>
                  <a:pt x="2324" y="81496"/>
                </a:cubicBezTo>
                <a:cubicBezTo>
                  <a:pt x="8001" y="90792"/>
                  <a:pt x="9525" y="96545"/>
                  <a:pt x="9296" y="107442"/>
                </a:cubicBezTo>
                <a:cubicBezTo>
                  <a:pt x="9144" y="113424"/>
                  <a:pt x="12382" y="118986"/>
                  <a:pt x="17640" y="121882"/>
                </a:cubicBezTo>
                <a:cubicBezTo>
                  <a:pt x="26060" y="126492"/>
                  <a:pt x="30328" y="130302"/>
                  <a:pt x="34823" y="137693"/>
                </a:cubicBezTo>
                <a:lnTo>
                  <a:pt x="16269" y="174689"/>
                </a:lnTo>
                <a:cubicBezTo>
                  <a:pt x="14021" y="179222"/>
                  <a:pt x="15850" y="184709"/>
                  <a:pt x="20345" y="186957"/>
                </a:cubicBezTo>
                <a:lnTo>
                  <a:pt x="53111" y="203340"/>
                </a:lnTo>
                <a:cubicBezTo>
                  <a:pt x="57493" y="205511"/>
                  <a:pt x="62827" y="203873"/>
                  <a:pt x="65189" y="199606"/>
                </a:cubicBezTo>
                <a:lnTo>
                  <a:pt x="85306" y="163373"/>
                </a:lnTo>
                <a:lnTo>
                  <a:pt x="105423" y="199606"/>
                </a:lnTo>
                <a:cubicBezTo>
                  <a:pt x="107785" y="203873"/>
                  <a:pt x="113119" y="205550"/>
                  <a:pt x="117500" y="203340"/>
                </a:cubicBezTo>
                <a:lnTo>
                  <a:pt x="150266" y="186957"/>
                </a:lnTo>
                <a:cubicBezTo>
                  <a:pt x="154800" y="184709"/>
                  <a:pt x="156629" y="179222"/>
                  <a:pt x="154343" y="174689"/>
                </a:cubicBezTo>
                <a:lnTo>
                  <a:pt x="135827" y="137655"/>
                </a:lnTo>
                <a:cubicBezTo>
                  <a:pt x="140284" y="130264"/>
                  <a:pt x="144589" y="126454"/>
                  <a:pt x="153010" y="121844"/>
                </a:cubicBezTo>
                <a:cubicBezTo>
                  <a:pt x="158267" y="118986"/>
                  <a:pt x="161468" y="113386"/>
                  <a:pt x="161353" y="107404"/>
                </a:cubicBezTo>
                <a:cubicBezTo>
                  <a:pt x="161087" y="96507"/>
                  <a:pt x="162649" y="90754"/>
                  <a:pt x="168326" y="81458"/>
                </a:cubicBezTo>
                <a:cubicBezTo>
                  <a:pt x="171450" y="76352"/>
                  <a:pt x="171450" y="69914"/>
                  <a:pt x="168326" y="64808"/>
                </a:cubicBezTo>
                <a:cubicBezTo>
                  <a:pt x="162649" y="55512"/>
                  <a:pt x="161125" y="49759"/>
                  <a:pt x="161353" y="38862"/>
                </a:cubicBezTo>
                <a:cubicBezTo>
                  <a:pt x="161506" y="32880"/>
                  <a:pt x="158267" y="27318"/>
                  <a:pt x="153010" y="24422"/>
                </a:cubicBezTo>
                <a:cubicBezTo>
                  <a:pt x="143447" y="19202"/>
                  <a:pt x="139217" y="14973"/>
                  <a:pt x="133998" y="5410"/>
                </a:cubicBezTo>
                <a:cubicBezTo>
                  <a:pt x="131140" y="152"/>
                  <a:pt x="125540" y="-3048"/>
                  <a:pt x="119558" y="-2934"/>
                </a:cubicBezTo>
                <a:cubicBezTo>
                  <a:pt x="108661" y="-2667"/>
                  <a:pt x="102908" y="-4229"/>
                  <a:pt x="93612" y="-9906"/>
                </a:cubicBezTo>
                <a:close/>
                <a:moveTo>
                  <a:pt x="85344" y="36576"/>
                </a:moveTo>
                <a:cubicBezTo>
                  <a:pt x="105531" y="36576"/>
                  <a:pt x="121920" y="52965"/>
                  <a:pt x="121920" y="73152"/>
                </a:cubicBezTo>
                <a:cubicBezTo>
                  <a:pt x="121920" y="93339"/>
                  <a:pt x="105531" y="109728"/>
                  <a:pt x="85344" y="109728"/>
                </a:cubicBezTo>
                <a:cubicBezTo>
                  <a:pt x="65157" y="109728"/>
                  <a:pt x="48768" y="93339"/>
                  <a:pt x="48768" y="73152"/>
                </a:cubicBezTo>
                <a:cubicBezTo>
                  <a:pt x="48768" y="52965"/>
                  <a:pt x="65157" y="36576"/>
                  <a:pt x="85344" y="36576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5"/>
          <p:cNvSpPr/>
          <p:nvPr/>
        </p:nvSpPr>
        <p:spPr>
          <a:xfrm>
            <a:off x="812800" y="4574032"/>
            <a:ext cx="1081024" cy="2275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Status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471424" y="4899152"/>
            <a:ext cx="5470144" cy="4795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52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Phase 1 baseline context for LDA methodology successfully established. Theoretical framework and experimental design are complete and validated.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6183122" y="1174496"/>
            <a:ext cx="5681472" cy="3454400"/>
          </a:xfrm>
          <a:custGeom>
            <a:avLst/>
            <a:gdLst/>
            <a:ahLst/>
            <a:cxnLst/>
            <a:rect l="l" t="t" r="r" b="b"/>
            <a:pathLst>
              <a:path w="5681472" h="3454400">
                <a:moveTo>
                  <a:pt x="65012" y="0"/>
                </a:moveTo>
                <a:lnTo>
                  <a:pt x="5616460" y="0"/>
                </a:lnTo>
                <a:cubicBezTo>
                  <a:pt x="5652365" y="0"/>
                  <a:pt x="5681472" y="29107"/>
                  <a:pt x="5681472" y="65012"/>
                </a:cubicBezTo>
                <a:lnTo>
                  <a:pt x="5681472" y="3389388"/>
                </a:lnTo>
                <a:cubicBezTo>
                  <a:pt x="5681472" y="3425293"/>
                  <a:pt x="5652365" y="3454400"/>
                  <a:pt x="5616460" y="3454400"/>
                </a:cubicBezTo>
                <a:lnTo>
                  <a:pt x="65012" y="3454400"/>
                </a:lnTo>
                <a:cubicBezTo>
                  <a:pt x="29107" y="3454400"/>
                  <a:pt x="0" y="3425293"/>
                  <a:pt x="0" y="3389388"/>
                </a:cubicBezTo>
                <a:lnTo>
                  <a:pt x="0" y="65012"/>
                </a:lnTo>
                <a:cubicBezTo>
                  <a:pt x="0" y="29131"/>
                  <a:pt x="29131" y="0"/>
                  <a:pt x="65012" y="0"/>
                </a:cubicBezTo>
                <a:close/>
              </a:path>
            </a:pathLst>
          </a:custGeom>
          <a:solidFill>
            <a:srgbClr val="4A6C8C">
              <a:alpha val="14902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Shape 28"/>
          <p:cNvSpPr/>
          <p:nvPr/>
        </p:nvSpPr>
        <p:spPr>
          <a:xfrm>
            <a:off x="6349746" y="1341120"/>
            <a:ext cx="390144" cy="390144"/>
          </a:xfrm>
          <a:custGeom>
            <a:avLst/>
            <a:gdLst/>
            <a:ahLst/>
            <a:cxnLst/>
            <a:rect l="l" t="t" r="r" b="b"/>
            <a:pathLst>
              <a:path w="390144" h="390144">
                <a:moveTo>
                  <a:pt x="65025" y="0"/>
                </a:moveTo>
                <a:lnTo>
                  <a:pt x="325119" y="0"/>
                </a:lnTo>
                <a:cubicBezTo>
                  <a:pt x="361031" y="0"/>
                  <a:pt x="390144" y="29113"/>
                  <a:pt x="390144" y="65025"/>
                </a:cubicBezTo>
                <a:lnTo>
                  <a:pt x="390144" y="325119"/>
                </a:lnTo>
                <a:cubicBezTo>
                  <a:pt x="390144" y="361031"/>
                  <a:pt x="361031" y="390144"/>
                  <a:pt x="325119" y="390144"/>
                </a:cubicBezTo>
                <a:lnTo>
                  <a:pt x="65025" y="390144"/>
                </a:lnTo>
                <a:cubicBezTo>
                  <a:pt x="29113" y="390144"/>
                  <a:pt x="0" y="361031"/>
                  <a:pt x="0" y="325119"/>
                </a:cubicBezTo>
                <a:lnTo>
                  <a:pt x="0" y="65025"/>
                </a:lnTo>
                <a:cubicBezTo>
                  <a:pt x="0" y="29137"/>
                  <a:pt x="29137" y="0"/>
                  <a:pt x="65025" y="0"/>
                </a:cubicBezTo>
                <a:close/>
              </a:path>
            </a:pathLst>
          </a:custGeom>
          <a:solidFill>
            <a:srgbClr val="5E8B7E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29"/>
          <p:cNvSpPr/>
          <p:nvPr/>
        </p:nvSpPr>
        <p:spPr>
          <a:xfrm>
            <a:off x="6463538" y="1454912"/>
            <a:ext cx="162560" cy="162560"/>
          </a:xfrm>
          <a:custGeom>
            <a:avLst/>
            <a:gdLst/>
            <a:ahLst/>
            <a:cxnLst/>
            <a:rect l="l" t="t" r="r" b="b"/>
            <a:pathLst>
              <a:path w="162560" h="162560">
                <a:moveTo>
                  <a:pt x="42482" y="11525"/>
                </a:moveTo>
                <a:cubicBezTo>
                  <a:pt x="45942" y="13938"/>
                  <a:pt x="46768" y="18701"/>
                  <a:pt x="44355" y="22130"/>
                </a:cubicBezTo>
                <a:lnTo>
                  <a:pt x="26575" y="47530"/>
                </a:lnTo>
                <a:cubicBezTo>
                  <a:pt x="25273" y="49371"/>
                  <a:pt x="23241" y="50546"/>
                  <a:pt x="20987" y="50736"/>
                </a:cubicBezTo>
                <a:cubicBezTo>
                  <a:pt x="18733" y="50927"/>
                  <a:pt x="16510" y="50165"/>
                  <a:pt x="14923" y="48578"/>
                </a:cubicBezTo>
                <a:lnTo>
                  <a:pt x="2223" y="35878"/>
                </a:lnTo>
                <a:cubicBezTo>
                  <a:pt x="-730" y="32893"/>
                  <a:pt x="-730" y="28067"/>
                  <a:pt x="2223" y="25083"/>
                </a:cubicBezTo>
                <a:cubicBezTo>
                  <a:pt x="5175" y="22098"/>
                  <a:pt x="10033" y="22130"/>
                  <a:pt x="13018" y="25083"/>
                </a:cubicBezTo>
                <a:lnTo>
                  <a:pt x="19304" y="31369"/>
                </a:lnTo>
                <a:lnTo>
                  <a:pt x="31877" y="13398"/>
                </a:lnTo>
                <a:cubicBezTo>
                  <a:pt x="34290" y="9938"/>
                  <a:pt x="39053" y="9112"/>
                  <a:pt x="42482" y="11525"/>
                </a:cubicBezTo>
                <a:close/>
                <a:moveTo>
                  <a:pt x="42482" y="62325"/>
                </a:moveTo>
                <a:cubicBezTo>
                  <a:pt x="45942" y="64738"/>
                  <a:pt x="46768" y="69501"/>
                  <a:pt x="44355" y="72930"/>
                </a:cubicBezTo>
                <a:lnTo>
                  <a:pt x="26575" y="98330"/>
                </a:lnTo>
                <a:cubicBezTo>
                  <a:pt x="25273" y="100171"/>
                  <a:pt x="23241" y="101346"/>
                  <a:pt x="20987" y="101537"/>
                </a:cubicBezTo>
                <a:cubicBezTo>
                  <a:pt x="18733" y="101727"/>
                  <a:pt x="16510" y="100965"/>
                  <a:pt x="14923" y="99378"/>
                </a:cubicBezTo>
                <a:lnTo>
                  <a:pt x="2223" y="86678"/>
                </a:lnTo>
                <a:cubicBezTo>
                  <a:pt x="-762" y="83693"/>
                  <a:pt x="-762" y="78867"/>
                  <a:pt x="2223" y="75914"/>
                </a:cubicBezTo>
                <a:cubicBezTo>
                  <a:pt x="5207" y="72962"/>
                  <a:pt x="10033" y="72930"/>
                  <a:pt x="12986" y="75914"/>
                </a:cubicBezTo>
                <a:lnTo>
                  <a:pt x="19272" y="82201"/>
                </a:lnTo>
                <a:lnTo>
                  <a:pt x="31845" y="64230"/>
                </a:lnTo>
                <a:cubicBezTo>
                  <a:pt x="34258" y="60769"/>
                  <a:pt x="39021" y="59944"/>
                  <a:pt x="42450" y="62357"/>
                </a:cubicBezTo>
                <a:close/>
                <a:moveTo>
                  <a:pt x="71120" y="30480"/>
                </a:moveTo>
                <a:cubicBezTo>
                  <a:pt x="71120" y="24860"/>
                  <a:pt x="75660" y="20320"/>
                  <a:pt x="81280" y="20320"/>
                </a:cubicBezTo>
                <a:lnTo>
                  <a:pt x="152400" y="20320"/>
                </a:lnTo>
                <a:cubicBezTo>
                  <a:pt x="158020" y="20320"/>
                  <a:pt x="162560" y="24860"/>
                  <a:pt x="162560" y="30480"/>
                </a:cubicBezTo>
                <a:cubicBezTo>
                  <a:pt x="162560" y="36100"/>
                  <a:pt x="158020" y="40640"/>
                  <a:pt x="152400" y="40640"/>
                </a:cubicBezTo>
                <a:lnTo>
                  <a:pt x="81280" y="40640"/>
                </a:lnTo>
                <a:cubicBezTo>
                  <a:pt x="75660" y="40640"/>
                  <a:pt x="71120" y="36100"/>
                  <a:pt x="71120" y="30480"/>
                </a:cubicBezTo>
                <a:close/>
                <a:moveTo>
                  <a:pt x="71120" y="81280"/>
                </a:moveTo>
                <a:cubicBezTo>
                  <a:pt x="71120" y="75660"/>
                  <a:pt x="75660" y="71120"/>
                  <a:pt x="81280" y="71120"/>
                </a:cubicBezTo>
                <a:lnTo>
                  <a:pt x="152400" y="71120"/>
                </a:lnTo>
                <a:cubicBezTo>
                  <a:pt x="158020" y="71120"/>
                  <a:pt x="162560" y="75660"/>
                  <a:pt x="162560" y="81280"/>
                </a:cubicBezTo>
                <a:cubicBezTo>
                  <a:pt x="162560" y="86900"/>
                  <a:pt x="158020" y="91440"/>
                  <a:pt x="152400" y="91440"/>
                </a:cubicBezTo>
                <a:lnTo>
                  <a:pt x="81280" y="91440"/>
                </a:lnTo>
                <a:cubicBezTo>
                  <a:pt x="75660" y="91440"/>
                  <a:pt x="71120" y="86900"/>
                  <a:pt x="71120" y="81280"/>
                </a:cubicBezTo>
                <a:close/>
                <a:moveTo>
                  <a:pt x="50800" y="132080"/>
                </a:moveTo>
                <a:cubicBezTo>
                  <a:pt x="50800" y="126460"/>
                  <a:pt x="55340" y="121920"/>
                  <a:pt x="60960" y="121920"/>
                </a:cubicBezTo>
                <a:lnTo>
                  <a:pt x="152400" y="121920"/>
                </a:lnTo>
                <a:cubicBezTo>
                  <a:pt x="158020" y="121920"/>
                  <a:pt x="162560" y="126460"/>
                  <a:pt x="162560" y="132080"/>
                </a:cubicBezTo>
                <a:cubicBezTo>
                  <a:pt x="162560" y="137700"/>
                  <a:pt x="158020" y="142240"/>
                  <a:pt x="152400" y="142240"/>
                </a:cubicBezTo>
                <a:lnTo>
                  <a:pt x="60960" y="142240"/>
                </a:lnTo>
                <a:cubicBezTo>
                  <a:pt x="55340" y="142240"/>
                  <a:pt x="50800" y="137700"/>
                  <a:pt x="50800" y="132080"/>
                </a:cubicBezTo>
                <a:close/>
                <a:moveTo>
                  <a:pt x="20320" y="119380"/>
                </a:moveTo>
                <a:cubicBezTo>
                  <a:pt x="27329" y="119380"/>
                  <a:pt x="33020" y="125071"/>
                  <a:pt x="33020" y="132080"/>
                </a:cubicBezTo>
                <a:cubicBezTo>
                  <a:pt x="33020" y="139089"/>
                  <a:pt x="27329" y="144780"/>
                  <a:pt x="20320" y="144780"/>
                </a:cubicBezTo>
                <a:cubicBezTo>
                  <a:pt x="13311" y="144780"/>
                  <a:pt x="7620" y="139089"/>
                  <a:pt x="7620" y="132080"/>
                </a:cubicBezTo>
                <a:cubicBezTo>
                  <a:pt x="7620" y="125071"/>
                  <a:pt x="13311" y="119380"/>
                  <a:pt x="20320" y="11938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0"/>
          <p:cNvSpPr/>
          <p:nvPr/>
        </p:nvSpPr>
        <p:spPr>
          <a:xfrm>
            <a:off x="6837426" y="1406144"/>
            <a:ext cx="1048512" cy="260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36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Next Steps</a:t>
            </a: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>
            <a:off x="6366002" y="1861312"/>
            <a:ext cx="5331968" cy="780288"/>
          </a:xfrm>
          <a:custGeom>
            <a:avLst/>
            <a:gdLst/>
            <a:ahLst/>
            <a:cxnLst/>
            <a:rect l="l" t="t" r="r" b="b"/>
            <a:pathLst>
              <a:path w="5331968" h="780288">
                <a:moveTo>
                  <a:pt x="32512" y="0"/>
                </a:moveTo>
                <a:lnTo>
                  <a:pt x="5266947" y="0"/>
                </a:lnTo>
                <a:cubicBezTo>
                  <a:pt x="5302833" y="0"/>
                  <a:pt x="5331968" y="29135"/>
                  <a:pt x="5331968" y="65021"/>
                </a:cubicBezTo>
                <a:lnTo>
                  <a:pt x="5331968" y="715267"/>
                </a:lnTo>
                <a:cubicBezTo>
                  <a:pt x="5331968" y="751177"/>
                  <a:pt x="5302857" y="780288"/>
                  <a:pt x="5266947" y="780288"/>
                </a:cubicBezTo>
                <a:lnTo>
                  <a:pt x="32512" y="780288"/>
                </a:lnTo>
                <a:cubicBezTo>
                  <a:pt x="14556" y="780288"/>
                  <a:pt x="0" y="765732"/>
                  <a:pt x="0" y="747776"/>
                </a:cubicBezTo>
                <a:lnTo>
                  <a:pt x="0" y="32512"/>
                </a:lnTo>
                <a:cubicBezTo>
                  <a:pt x="0" y="14556"/>
                  <a:pt x="14556" y="0"/>
                  <a:pt x="32512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2"/>
          <p:cNvSpPr/>
          <p:nvPr/>
        </p:nvSpPr>
        <p:spPr>
          <a:xfrm>
            <a:off x="6366002" y="1861312"/>
            <a:ext cx="32512" cy="780288"/>
          </a:xfrm>
          <a:custGeom>
            <a:avLst/>
            <a:gdLst/>
            <a:ahLst/>
            <a:cxnLst/>
            <a:rect l="l" t="t" r="r" b="b"/>
            <a:pathLst>
              <a:path w="32512" h="780288">
                <a:moveTo>
                  <a:pt x="32512" y="0"/>
                </a:moveTo>
                <a:lnTo>
                  <a:pt x="32512" y="0"/>
                </a:lnTo>
                <a:lnTo>
                  <a:pt x="32512" y="780288"/>
                </a:lnTo>
                <a:lnTo>
                  <a:pt x="32512" y="780288"/>
                </a:lnTo>
                <a:cubicBezTo>
                  <a:pt x="14556" y="780288"/>
                  <a:pt x="0" y="765732"/>
                  <a:pt x="0" y="747776"/>
                </a:cubicBezTo>
                <a:lnTo>
                  <a:pt x="0" y="32512"/>
                </a:lnTo>
                <a:cubicBezTo>
                  <a:pt x="0" y="14568"/>
                  <a:pt x="14568" y="0"/>
                  <a:pt x="32512" y="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3"/>
          <p:cNvSpPr/>
          <p:nvPr/>
        </p:nvSpPr>
        <p:spPr>
          <a:xfrm>
            <a:off x="6512306" y="1991360"/>
            <a:ext cx="260096" cy="260096"/>
          </a:xfrm>
          <a:custGeom>
            <a:avLst/>
            <a:gdLst/>
            <a:ahLst/>
            <a:cxnLst/>
            <a:rect l="l" t="t" r="r" b="b"/>
            <a:pathLst>
              <a:path w="260096" h="260096">
                <a:moveTo>
                  <a:pt x="130048" y="0"/>
                </a:moveTo>
                <a:lnTo>
                  <a:pt x="130048" y="0"/>
                </a:lnTo>
                <a:cubicBezTo>
                  <a:pt x="201823" y="0"/>
                  <a:pt x="260096" y="58273"/>
                  <a:pt x="260096" y="130048"/>
                </a:cubicBezTo>
                <a:lnTo>
                  <a:pt x="260096" y="130048"/>
                </a:lnTo>
                <a:cubicBezTo>
                  <a:pt x="260096" y="201823"/>
                  <a:pt x="201823" y="260096"/>
                  <a:pt x="130048" y="260096"/>
                </a:cubicBezTo>
                <a:lnTo>
                  <a:pt x="130048" y="260096"/>
                </a:lnTo>
                <a:cubicBezTo>
                  <a:pt x="58273" y="260096"/>
                  <a:pt x="0" y="201823"/>
                  <a:pt x="0" y="130048"/>
                </a:cubicBezTo>
                <a:lnTo>
                  <a:pt x="0" y="130048"/>
                </a:lnTo>
                <a:cubicBezTo>
                  <a:pt x="0" y="58273"/>
                  <a:pt x="58273" y="0"/>
                  <a:pt x="130048" y="0"/>
                </a:cubicBezTo>
                <a:close/>
              </a:path>
            </a:pathLst>
          </a:custGeom>
          <a:solidFill>
            <a:srgbClr val="5E8B7E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4"/>
          <p:cNvSpPr/>
          <p:nvPr/>
        </p:nvSpPr>
        <p:spPr>
          <a:xfrm>
            <a:off x="6479794" y="1991360"/>
            <a:ext cx="325120" cy="260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24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6869938" y="2007616"/>
            <a:ext cx="1211072" cy="2275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2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Apply to Datasets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6512306" y="2316480"/>
            <a:ext cx="5120640" cy="1950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4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Implement LDA pipeline on instructor-provided datasets for empirical evaluation</a:t>
            </a:r>
            <a:endParaRPr lang="en-US" sz="1600" dirty="0"/>
          </a:p>
        </p:txBody>
      </p:sp>
      <p:sp>
        <p:nvSpPr>
          <p:cNvPr id="40" name="Shape 37"/>
          <p:cNvSpPr/>
          <p:nvPr/>
        </p:nvSpPr>
        <p:spPr>
          <a:xfrm>
            <a:off x="6366002" y="2739136"/>
            <a:ext cx="5331968" cy="780288"/>
          </a:xfrm>
          <a:custGeom>
            <a:avLst/>
            <a:gdLst/>
            <a:ahLst/>
            <a:cxnLst/>
            <a:rect l="l" t="t" r="r" b="b"/>
            <a:pathLst>
              <a:path w="5331968" h="780288">
                <a:moveTo>
                  <a:pt x="32512" y="0"/>
                </a:moveTo>
                <a:lnTo>
                  <a:pt x="5266947" y="0"/>
                </a:lnTo>
                <a:cubicBezTo>
                  <a:pt x="5302833" y="0"/>
                  <a:pt x="5331968" y="29135"/>
                  <a:pt x="5331968" y="65021"/>
                </a:cubicBezTo>
                <a:lnTo>
                  <a:pt x="5331968" y="715267"/>
                </a:lnTo>
                <a:cubicBezTo>
                  <a:pt x="5331968" y="751177"/>
                  <a:pt x="5302857" y="780288"/>
                  <a:pt x="5266947" y="780288"/>
                </a:cubicBezTo>
                <a:lnTo>
                  <a:pt x="32512" y="780288"/>
                </a:lnTo>
                <a:cubicBezTo>
                  <a:pt x="14556" y="780288"/>
                  <a:pt x="0" y="765732"/>
                  <a:pt x="0" y="747776"/>
                </a:cubicBezTo>
                <a:lnTo>
                  <a:pt x="0" y="32512"/>
                </a:lnTo>
                <a:cubicBezTo>
                  <a:pt x="0" y="14556"/>
                  <a:pt x="14556" y="0"/>
                  <a:pt x="32512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Shape 38"/>
          <p:cNvSpPr/>
          <p:nvPr/>
        </p:nvSpPr>
        <p:spPr>
          <a:xfrm>
            <a:off x="6366002" y="2739136"/>
            <a:ext cx="32512" cy="780288"/>
          </a:xfrm>
          <a:custGeom>
            <a:avLst/>
            <a:gdLst/>
            <a:ahLst/>
            <a:cxnLst/>
            <a:rect l="l" t="t" r="r" b="b"/>
            <a:pathLst>
              <a:path w="32512" h="780288">
                <a:moveTo>
                  <a:pt x="32512" y="0"/>
                </a:moveTo>
                <a:lnTo>
                  <a:pt x="32512" y="0"/>
                </a:lnTo>
                <a:lnTo>
                  <a:pt x="32512" y="780288"/>
                </a:lnTo>
                <a:lnTo>
                  <a:pt x="32512" y="780288"/>
                </a:lnTo>
                <a:cubicBezTo>
                  <a:pt x="14556" y="780288"/>
                  <a:pt x="0" y="765732"/>
                  <a:pt x="0" y="747776"/>
                </a:cubicBezTo>
                <a:lnTo>
                  <a:pt x="0" y="32512"/>
                </a:lnTo>
                <a:cubicBezTo>
                  <a:pt x="0" y="14568"/>
                  <a:pt x="14568" y="0"/>
                  <a:pt x="32512" y="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Shape 39"/>
          <p:cNvSpPr/>
          <p:nvPr/>
        </p:nvSpPr>
        <p:spPr>
          <a:xfrm>
            <a:off x="6512306" y="2869184"/>
            <a:ext cx="260096" cy="260096"/>
          </a:xfrm>
          <a:custGeom>
            <a:avLst/>
            <a:gdLst/>
            <a:ahLst/>
            <a:cxnLst/>
            <a:rect l="l" t="t" r="r" b="b"/>
            <a:pathLst>
              <a:path w="260096" h="260096">
                <a:moveTo>
                  <a:pt x="130048" y="0"/>
                </a:moveTo>
                <a:lnTo>
                  <a:pt x="130048" y="0"/>
                </a:lnTo>
                <a:cubicBezTo>
                  <a:pt x="201823" y="0"/>
                  <a:pt x="260096" y="58273"/>
                  <a:pt x="260096" y="130048"/>
                </a:cubicBezTo>
                <a:lnTo>
                  <a:pt x="260096" y="130048"/>
                </a:lnTo>
                <a:cubicBezTo>
                  <a:pt x="260096" y="201823"/>
                  <a:pt x="201823" y="260096"/>
                  <a:pt x="130048" y="260096"/>
                </a:cubicBezTo>
                <a:lnTo>
                  <a:pt x="130048" y="260096"/>
                </a:lnTo>
                <a:cubicBezTo>
                  <a:pt x="58273" y="260096"/>
                  <a:pt x="0" y="201823"/>
                  <a:pt x="0" y="130048"/>
                </a:cubicBezTo>
                <a:lnTo>
                  <a:pt x="0" y="130048"/>
                </a:lnTo>
                <a:cubicBezTo>
                  <a:pt x="0" y="58273"/>
                  <a:pt x="58273" y="0"/>
                  <a:pt x="130048" y="0"/>
                </a:cubicBezTo>
                <a:close/>
              </a:path>
            </a:pathLst>
          </a:custGeom>
          <a:solidFill>
            <a:srgbClr val="5E8B7E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0"/>
          <p:cNvSpPr/>
          <p:nvPr/>
        </p:nvSpPr>
        <p:spPr>
          <a:xfrm>
            <a:off x="6479794" y="2869184"/>
            <a:ext cx="325120" cy="260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24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44" name="Text 41"/>
          <p:cNvSpPr/>
          <p:nvPr/>
        </p:nvSpPr>
        <p:spPr>
          <a:xfrm>
            <a:off x="6869938" y="2885440"/>
            <a:ext cx="1763776" cy="2275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2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Compare Against Baseline</a:t>
            </a:r>
            <a:endParaRPr lang="en-US" sz="1600" dirty="0"/>
          </a:p>
        </p:txBody>
      </p:sp>
      <p:sp>
        <p:nvSpPr>
          <p:cNvPr id="45" name="Text 42"/>
          <p:cNvSpPr/>
          <p:nvPr/>
        </p:nvSpPr>
        <p:spPr>
          <a:xfrm>
            <a:off x="6512306" y="3194304"/>
            <a:ext cx="5120640" cy="1950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4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Measure classification performance with and without LDA dimensionality reduction</a:t>
            </a:r>
            <a:endParaRPr lang="en-US" sz="1600" dirty="0"/>
          </a:p>
        </p:txBody>
      </p:sp>
      <p:sp>
        <p:nvSpPr>
          <p:cNvPr id="46" name="Shape 43"/>
          <p:cNvSpPr/>
          <p:nvPr/>
        </p:nvSpPr>
        <p:spPr>
          <a:xfrm>
            <a:off x="6366002" y="3616960"/>
            <a:ext cx="5331968" cy="780288"/>
          </a:xfrm>
          <a:custGeom>
            <a:avLst/>
            <a:gdLst/>
            <a:ahLst/>
            <a:cxnLst/>
            <a:rect l="l" t="t" r="r" b="b"/>
            <a:pathLst>
              <a:path w="5331968" h="780288">
                <a:moveTo>
                  <a:pt x="32512" y="0"/>
                </a:moveTo>
                <a:lnTo>
                  <a:pt x="5266947" y="0"/>
                </a:lnTo>
                <a:cubicBezTo>
                  <a:pt x="5302833" y="0"/>
                  <a:pt x="5331968" y="29135"/>
                  <a:pt x="5331968" y="65021"/>
                </a:cubicBezTo>
                <a:lnTo>
                  <a:pt x="5331968" y="715267"/>
                </a:lnTo>
                <a:cubicBezTo>
                  <a:pt x="5331968" y="751177"/>
                  <a:pt x="5302857" y="780288"/>
                  <a:pt x="5266947" y="780288"/>
                </a:cubicBezTo>
                <a:lnTo>
                  <a:pt x="32512" y="780288"/>
                </a:lnTo>
                <a:cubicBezTo>
                  <a:pt x="14556" y="780288"/>
                  <a:pt x="0" y="765732"/>
                  <a:pt x="0" y="747776"/>
                </a:cubicBezTo>
                <a:lnTo>
                  <a:pt x="0" y="32512"/>
                </a:lnTo>
                <a:cubicBezTo>
                  <a:pt x="0" y="14556"/>
                  <a:pt x="14556" y="0"/>
                  <a:pt x="32512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4"/>
          <p:cNvSpPr/>
          <p:nvPr/>
        </p:nvSpPr>
        <p:spPr>
          <a:xfrm>
            <a:off x="6366002" y="3616960"/>
            <a:ext cx="32512" cy="780288"/>
          </a:xfrm>
          <a:custGeom>
            <a:avLst/>
            <a:gdLst/>
            <a:ahLst/>
            <a:cxnLst/>
            <a:rect l="l" t="t" r="r" b="b"/>
            <a:pathLst>
              <a:path w="32512" h="780288">
                <a:moveTo>
                  <a:pt x="32512" y="0"/>
                </a:moveTo>
                <a:lnTo>
                  <a:pt x="32512" y="0"/>
                </a:lnTo>
                <a:lnTo>
                  <a:pt x="32512" y="780288"/>
                </a:lnTo>
                <a:lnTo>
                  <a:pt x="32512" y="780288"/>
                </a:lnTo>
                <a:cubicBezTo>
                  <a:pt x="14556" y="780288"/>
                  <a:pt x="0" y="765732"/>
                  <a:pt x="0" y="747776"/>
                </a:cubicBezTo>
                <a:lnTo>
                  <a:pt x="0" y="32512"/>
                </a:lnTo>
                <a:cubicBezTo>
                  <a:pt x="0" y="14568"/>
                  <a:pt x="14568" y="0"/>
                  <a:pt x="32512" y="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5"/>
          <p:cNvSpPr/>
          <p:nvPr/>
        </p:nvSpPr>
        <p:spPr>
          <a:xfrm>
            <a:off x="6512306" y="3747008"/>
            <a:ext cx="260096" cy="260096"/>
          </a:xfrm>
          <a:custGeom>
            <a:avLst/>
            <a:gdLst/>
            <a:ahLst/>
            <a:cxnLst/>
            <a:rect l="l" t="t" r="r" b="b"/>
            <a:pathLst>
              <a:path w="260096" h="260096">
                <a:moveTo>
                  <a:pt x="130048" y="0"/>
                </a:moveTo>
                <a:lnTo>
                  <a:pt x="130048" y="0"/>
                </a:lnTo>
                <a:cubicBezTo>
                  <a:pt x="201823" y="0"/>
                  <a:pt x="260096" y="58273"/>
                  <a:pt x="260096" y="130048"/>
                </a:cubicBezTo>
                <a:lnTo>
                  <a:pt x="260096" y="130048"/>
                </a:lnTo>
                <a:cubicBezTo>
                  <a:pt x="260096" y="201823"/>
                  <a:pt x="201823" y="260096"/>
                  <a:pt x="130048" y="260096"/>
                </a:cubicBezTo>
                <a:lnTo>
                  <a:pt x="130048" y="260096"/>
                </a:lnTo>
                <a:cubicBezTo>
                  <a:pt x="58273" y="260096"/>
                  <a:pt x="0" y="201823"/>
                  <a:pt x="0" y="130048"/>
                </a:cubicBezTo>
                <a:lnTo>
                  <a:pt x="0" y="130048"/>
                </a:lnTo>
                <a:cubicBezTo>
                  <a:pt x="0" y="58273"/>
                  <a:pt x="58273" y="0"/>
                  <a:pt x="130048" y="0"/>
                </a:cubicBezTo>
                <a:close/>
              </a:path>
            </a:pathLst>
          </a:custGeom>
          <a:solidFill>
            <a:srgbClr val="5E8B7E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6"/>
          <p:cNvSpPr/>
          <p:nvPr/>
        </p:nvSpPr>
        <p:spPr>
          <a:xfrm>
            <a:off x="6479794" y="3747008"/>
            <a:ext cx="325120" cy="260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24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50" name="Text 47"/>
          <p:cNvSpPr/>
          <p:nvPr/>
        </p:nvSpPr>
        <p:spPr>
          <a:xfrm>
            <a:off x="6869938" y="3763264"/>
            <a:ext cx="1089152" cy="2275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2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Analyze Results</a:t>
            </a:r>
            <a:endParaRPr lang="en-US" sz="1600" dirty="0"/>
          </a:p>
        </p:txBody>
      </p:sp>
      <p:sp>
        <p:nvSpPr>
          <p:cNvPr id="51" name="Text 48"/>
          <p:cNvSpPr/>
          <p:nvPr/>
        </p:nvSpPr>
        <p:spPr>
          <a:xfrm>
            <a:off x="6512306" y="4072128"/>
            <a:ext cx="5120640" cy="1950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4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Quantify LDA impact on accuracy, F1-score, and computational efficiency</a:t>
            </a:r>
            <a:endParaRPr lang="en-US" sz="1600" dirty="0"/>
          </a:p>
        </p:txBody>
      </p:sp>
      <p:sp>
        <p:nvSpPr>
          <p:cNvPr id="52" name="Shape 49"/>
          <p:cNvSpPr/>
          <p:nvPr/>
        </p:nvSpPr>
        <p:spPr>
          <a:xfrm>
            <a:off x="6187186" y="4771136"/>
            <a:ext cx="5673344" cy="959104"/>
          </a:xfrm>
          <a:custGeom>
            <a:avLst/>
            <a:gdLst/>
            <a:ahLst/>
            <a:cxnLst/>
            <a:rect l="l" t="t" r="r" b="b"/>
            <a:pathLst>
              <a:path w="5673344" h="959104">
                <a:moveTo>
                  <a:pt x="65027" y="0"/>
                </a:moveTo>
                <a:lnTo>
                  <a:pt x="5608317" y="0"/>
                </a:lnTo>
                <a:cubicBezTo>
                  <a:pt x="5644230" y="0"/>
                  <a:pt x="5673344" y="29114"/>
                  <a:pt x="5673344" y="65027"/>
                </a:cubicBezTo>
                <a:lnTo>
                  <a:pt x="5673344" y="894077"/>
                </a:lnTo>
                <a:cubicBezTo>
                  <a:pt x="5673344" y="929990"/>
                  <a:pt x="5644230" y="959104"/>
                  <a:pt x="5608317" y="959104"/>
                </a:cubicBezTo>
                <a:lnTo>
                  <a:pt x="65027" y="959104"/>
                </a:lnTo>
                <a:cubicBezTo>
                  <a:pt x="29114" y="959104"/>
                  <a:pt x="0" y="929990"/>
                  <a:pt x="0" y="894077"/>
                </a:cubicBezTo>
                <a:lnTo>
                  <a:pt x="0" y="65027"/>
                </a:lnTo>
                <a:cubicBezTo>
                  <a:pt x="0" y="29138"/>
                  <a:pt x="29138" y="0"/>
                  <a:pt x="65027" y="0"/>
                </a:cubicBezTo>
                <a:close/>
              </a:path>
            </a:pathLst>
          </a:custGeom>
          <a:solidFill>
            <a:srgbClr val="5E8B7E">
              <a:alpha val="20000"/>
            </a:srgbClr>
          </a:solidFill>
          <a:ln w="25400">
            <a:solidFill>
              <a:srgbClr val="5E8B7E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3" name="Shape 50"/>
          <p:cNvSpPr/>
          <p:nvPr/>
        </p:nvSpPr>
        <p:spPr>
          <a:xfrm>
            <a:off x="6355842" y="4941824"/>
            <a:ext cx="142240" cy="162560"/>
          </a:xfrm>
          <a:custGeom>
            <a:avLst/>
            <a:gdLst/>
            <a:ahLst/>
            <a:cxnLst/>
            <a:rect l="l" t="t" r="r" b="b"/>
            <a:pathLst>
              <a:path w="142240" h="162560">
                <a:moveTo>
                  <a:pt x="10160" y="0"/>
                </a:moveTo>
                <a:cubicBezTo>
                  <a:pt x="15780" y="0"/>
                  <a:pt x="20320" y="4540"/>
                  <a:pt x="20320" y="10160"/>
                </a:cubicBezTo>
                <a:lnTo>
                  <a:pt x="20320" y="15240"/>
                </a:lnTo>
                <a:lnTo>
                  <a:pt x="42228" y="9779"/>
                </a:lnTo>
                <a:cubicBezTo>
                  <a:pt x="54324" y="6763"/>
                  <a:pt x="67088" y="8160"/>
                  <a:pt x="78264" y="13748"/>
                </a:cubicBezTo>
                <a:cubicBezTo>
                  <a:pt x="92964" y="21114"/>
                  <a:pt x="110268" y="21114"/>
                  <a:pt x="124968" y="13748"/>
                </a:cubicBezTo>
                <a:lnTo>
                  <a:pt x="128016" y="12224"/>
                </a:lnTo>
                <a:cubicBezTo>
                  <a:pt x="134557" y="8922"/>
                  <a:pt x="142240" y="13684"/>
                  <a:pt x="142240" y="20987"/>
                </a:cubicBezTo>
                <a:lnTo>
                  <a:pt x="142240" y="109792"/>
                </a:lnTo>
                <a:cubicBezTo>
                  <a:pt x="142240" y="114014"/>
                  <a:pt x="139605" y="117824"/>
                  <a:pt x="135636" y="119317"/>
                </a:cubicBezTo>
                <a:lnTo>
                  <a:pt x="124619" y="123444"/>
                </a:lnTo>
                <a:cubicBezTo>
                  <a:pt x="109950" y="128937"/>
                  <a:pt x="93631" y="128080"/>
                  <a:pt x="79629" y="121095"/>
                </a:cubicBezTo>
                <a:cubicBezTo>
                  <a:pt x="67596" y="115062"/>
                  <a:pt x="53785" y="113570"/>
                  <a:pt x="40735" y="116840"/>
                </a:cubicBezTo>
                <a:lnTo>
                  <a:pt x="20320" y="121920"/>
                </a:lnTo>
                <a:lnTo>
                  <a:pt x="20320" y="152400"/>
                </a:lnTo>
                <a:cubicBezTo>
                  <a:pt x="20320" y="158020"/>
                  <a:pt x="15780" y="162560"/>
                  <a:pt x="10160" y="162560"/>
                </a:cubicBezTo>
                <a:cubicBezTo>
                  <a:pt x="4540" y="162560"/>
                  <a:pt x="0" y="158020"/>
                  <a:pt x="0" y="152400"/>
                </a:cubicBezTo>
                <a:lnTo>
                  <a:pt x="0" y="10160"/>
                </a:lnTo>
                <a:cubicBezTo>
                  <a:pt x="0" y="4540"/>
                  <a:pt x="4540" y="0"/>
                  <a:pt x="10160" y="0"/>
                </a:cubicBezTo>
                <a:close/>
                <a:moveTo>
                  <a:pt x="20320" y="59404"/>
                </a:moveTo>
                <a:lnTo>
                  <a:pt x="40640" y="54991"/>
                </a:lnTo>
                <a:lnTo>
                  <a:pt x="40640" y="75787"/>
                </a:lnTo>
                <a:lnTo>
                  <a:pt x="20320" y="80201"/>
                </a:lnTo>
                <a:lnTo>
                  <a:pt x="20320" y="100997"/>
                </a:lnTo>
                <a:lnTo>
                  <a:pt x="35814" y="97123"/>
                </a:lnTo>
                <a:cubicBezTo>
                  <a:pt x="37433" y="96711"/>
                  <a:pt x="39021" y="96361"/>
                  <a:pt x="40640" y="96076"/>
                </a:cubicBezTo>
                <a:lnTo>
                  <a:pt x="40640" y="75787"/>
                </a:lnTo>
                <a:lnTo>
                  <a:pt x="52991" y="73120"/>
                </a:lnTo>
                <a:cubicBezTo>
                  <a:pt x="55626" y="72549"/>
                  <a:pt x="58293" y="72327"/>
                  <a:pt x="60960" y="72454"/>
                </a:cubicBezTo>
                <a:lnTo>
                  <a:pt x="60960" y="52134"/>
                </a:lnTo>
                <a:cubicBezTo>
                  <a:pt x="65278" y="52261"/>
                  <a:pt x="69596" y="52959"/>
                  <a:pt x="73787" y="54166"/>
                </a:cubicBezTo>
                <a:lnTo>
                  <a:pt x="81280" y="56356"/>
                </a:lnTo>
                <a:lnTo>
                  <a:pt x="81280" y="77534"/>
                </a:lnTo>
                <a:lnTo>
                  <a:pt x="68040" y="73628"/>
                </a:lnTo>
                <a:cubicBezTo>
                  <a:pt x="65723" y="72962"/>
                  <a:pt x="63341" y="72549"/>
                  <a:pt x="60960" y="72422"/>
                </a:cubicBezTo>
                <a:lnTo>
                  <a:pt x="60960" y="95091"/>
                </a:lnTo>
                <a:cubicBezTo>
                  <a:pt x="67882" y="95695"/>
                  <a:pt x="74708" y="97219"/>
                  <a:pt x="81280" y="99663"/>
                </a:cubicBezTo>
                <a:lnTo>
                  <a:pt x="81280" y="77502"/>
                </a:lnTo>
                <a:lnTo>
                  <a:pt x="88487" y="79629"/>
                </a:lnTo>
                <a:cubicBezTo>
                  <a:pt x="92774" y="80899"/>
                  <a:pt x="97155" y="81661"/>
                  <a:pt x="101600" y="81978"/>
                </a:cubicBezTo>
                <a:lnTo>
                  <a:pt x="101600" y="61595"/>
                </a:lnTo>
                <a:cubicBezTo>
                  <a:pt x="99124" y="61341"/>
                  <a:pt x="96647" y="60865"/>
                  <a:pt x="94234" y="60166"/>
                </a:cubicBezTo>
                <a:lnTo>
                  <a:pt x="81280" y="56356"/>
                </a:lnTo>
                <a:lnTo>
                  <a:pt x="81280" y="36671"/>
                </a:lnTo>
                <a:cubicBezTo>
                  <a:pt x="77153" y="35465"/>
                  <a:pt x="73089" y="33877"/>
                  <a:pt x="69152" y="31909"/>
                </a:cubicBezTo>
                <a:cubicBezTo>
                  <a:pt x="66548" y="30607"/>
                  <a:pt x="63786" y="29686"/>
                  <a:pt x="60960" y="29115"/>
                </a:cubicBezTo>
                <a:lnTo>
                  <a:pt x="60960" y="52102"/>
                </a:lnTo>
                <a:cubicBezTo>
                  <a:pt x="56833" y="51975"/>
                  <a:pt x="52705" y="52356"/>
                  <a:pt x="48673" y="53245"/>
                </a:cubicBezTo>
                <a:lnTo>
                  <a:pt x="40640" y="54991"/>
                </a:lnTo>
                <a:lnTo>
                  <a:pt x="40640" y="31115"/>
                </a:lnTo>
                <a:lnTo>
                  <a:pt x="20320" y="36195"/>
                </a:lnTo>
                <a:lnTo>
                  <a:pt x="20320" y="59404"/>
                </a:lnTo>
                <a:close/>
                <a:moveTo>
                  <a:pt x="101600" y="106585"/>
                </a:moveTo>
                <a:cubicBezTo>
                  <a:pt x="106934" y="107061"/>
                  <a:pt x="112363" y="106363"/>
                  <a:pt x="117475" y="104426"/>
                </a:cubicBezTo>
                <a:lnTo>
                  <a:pt x="121920" y="102775"/>
                </a:lnTo>
                <a:lnTo>
                  <a:pt x="121920" y="80010"/>
                </a:lnTo>
                <a:lnTo>
                  <a:pt x="119412" y="80582"/>
                </a:lnTo>
                <a:cubicBezTo>
                  <a:pt x="113570" y="81947"/>
                  <a:pt x="107569" y="82391"/>
                  <a:pt x="101600" y="82010"/>
                </a:cubicBezTo>
                <a:lnTo>
                  <a:pt x="101600" y="106585"/>
                </a:lnTo>
                <a:close/>
                <a:moveTo>
                  <a:pt x="121920" y="59150"/>
                </a:moveTo>
                <a:lnTo>
                  <a:pt x="121920" y="36671"/>
                </a:lnTo>
                <a:cubicBezTo>
                  <a:pt x="115284" y="38608"/>
                  <a:pt x="108458" y="39560"/>
                  <a:pt x="101600" y="39560"/>
                </a:cubicBezTo>
                <a:lnTo>
                  <a:pt x="101600" y="61595"/>
                </a:lnTo>
                <a:cubicBezTo>
                  <a:pt x="106013" y="62040"/>
                  <a:pt x="110490" y="61754"/>
                  <a:pt x="114840" y="60769"/>
                </a:cubicBezTo>
                <a:lnTo>
                  <a:pt x="121920" y="59119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1"/>
          <p:cNvSpPr/>
          <p:nvPr/>
        </p:nvSpPr>
        <p:spPr>
          <a:xfrm>
            <a:off x="6626098" y="4909312"/>
            <a:ext cx="1381760" cy="2275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2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Expected Outcomes</a:t>
            </a:r>
            <a:endParaRPr lang="en-US" sz="1600" dirty="0"/>
          </a:p>
        </p:txBody>
      </p:sp>
      <p:sp>
        <p:nvSpPr>
          <p:cNvPr id="55" name="Text 52"/>
          <p:cNvSpPr/>
          <p:nvPr/>
        </p:nvSpPr>
        <p:spPr>
          <a:xfrm>
            <a:off x="6325362" y="5201920"/>
            <a:ext cx="5462016" cy="3901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4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Demonstrate LDA's ability to maintain or improve classification performance while significantly reducing feature dimensionality</a:t>
            </a:r>
            <a:endParaRPr lang="en-US" sz="1600" dirty="0"/>
          </a:p>
        </p:txBody>
      </p:sp>
      <p:sp>
        <p:nvSpPr>
          <p:cNvPr id="56" name="Shape 53"/>
          <p:cNvSpPr/>
          <p:nvPr/>
        </p:nvSpPr>
        <p:spPr>
          <a:xfrm>
            <a:off x="4820412" y="5872480"/>
            <a:ext cx="2552192" cy="658368"/>
          </a:xfrm>
          <a:custGeom>
            <a:avLst/>
            <a:gdLst/>
            <a:ahLst/>
            <a:cxnLst/>
            <a:rect l="l" t="t" r="r" b="b"/>
            <a:pathLst>
              <a:path w="2552192" h="658368">
                <a:moveTo>
                  <a:pt x="65027" y="0"/>
                </a:moveTo>
                <a:lnTo>
                  <a:pt x="2487165" y="0"/>
                </a:lnTo>
                <a:cubicBezTo>
                  <a:pt x="2523078" y="0"/>
                  <a:pt x="2552192" y="29114"/>
                  <a:pt x="2552192" y="65027"/>
                </a:cubicBezTo>
                <a:lnTo>
                  <a:pt x="2552192" y="593341"/>
                </a:lnTo>
                <a:cubicBezTo>
                  <a:pt x="2552192" y="629254"/>
                  <a:pt x="2523078" y="658368"/>
                  <a:pt x="2487165" y="658368"/>
                </a:cubicBezTo>
                <a:lnTo>
                  <a:pt x="65027" y="658368"/>
                </a:lnTo>
                <a:cubicBezTo>
                  <a:pt x="29138" y="658368"/>
                  <a:pt x="0" y="629230"/>
                  <a:pt x="0" y="593341"/>
                </a:cubicBezTo>
                <a:lnTo>
                  <a:pt x="0" y="65027"/>
                </a:lnTo>
                <a:cubicBezTo>
                  <a:pt x="0" y="29138"/>
                  <a:pt x="29138" y="0"/>
                  <a:pt x="65027" y="0"/>
                </a:cubicBezTo>
                <a:close/>
              </a:path>
            </a:pathLst>
          </a:custGeom>
          <a:solidFill>
            <a:srgbClr val="5E8B7E">
              <a:alpha val="20000"/>
            </a:srgbClr>
          </a:solidFill>
          <a:ln w="12700">
            <a:solidFill>
              <a:srgbClr val="5E8B7E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7" name="Text 54"/>
          <p:cNvSpPr/>
          <p:nvPr/>
        </p:nvSpPr>
        <p:spPr>
          <a:xfrm>
            <a:off x="5043932" y="5974080"/>
            <a:ext cx="2105152" cy="2275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8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Thank You </a:t>
            </a:r>
            <a:endParaRPr lang="en-US" sz="1600" dirty="0"/>
          </a:p>
        </p:txBody>
      </p:sp>
      <p:sp>
        <p:nvSpPr>
          <p:cNvPr id="58" name="Text 55"/>
          <p:cNvSpPr/>
          <p:nvPr/>
        </p:nvSpPr>
        <p:spPr>
          <a:xfrm>
            <a:off x="5052060" y="6234176"/>
            <a:ext cx="2088896" cy="1950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24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Questions &amp; Discussion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PROJECT OVERVIEW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Scope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2573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400050" y="1524000"/>
            <a:ext cx="11410950" cy="1323975"/>
          </a:xfrm>
          <a:custGeom>
            <a:avLst/>
            <a:gdLst/>
            <a:ahLst/>
            <a:cxnLst/>
            <a:rect l="l" t="t" r="r" b="b"/>
            <a:pathLst>
              <a:path w="11410950" h="1323975">
                <a:moveTo>
                  <a:pt x="0" y="0"/>
                </a:moveTo>
                <a:lnTo>
                  <a:pt x="11334755" y="0"/>
                </a:lnTo>
                <a:cubicBezTo>
                  <a:pt x="11376836" y="0"/>
                  <a:pt x="11410950" y="34114"/>
                  <a:pt x="11410950" y="76195"/>
                </a:cubicBezTo>
                <a:lnTo>
                  <a:pt x="11410950" y="1247780"/>
                </a:lnTo>
                <a:cubicBezTo>
                  <a:pt x="11410950" y="1289861"/>
                  <a:pt x="11376836" y="1323975"/>
                  <a:pt x="11334755" y="1323975"/>
                </a:cubicBezTo>
                <a:lnTo>
                  <a:pt x="0" y="1323975"/>
                </a:lnTo>
                <a:lnTo>
                  <a:pt x="0" y="0"/>
                </a:lnTo>
                <a:close/>
              </a:path>
            </a:pathLst>
          </a:custGeom>
          <a:solidFill>
            <a:srgbClr val="4A6C8C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400050" y="1524000"/>
            <a:ext cx="38100" cy="1323975"/>
          </a:xfrm>
          <a:custGeom>
            <a:avLst/>
            <a:gdLst/>
            <a:ahLst/>
            <a:cxnLst/>
            <a:rect l="l" t="t" r="r" b="b"/>
            <a:pathLst>
              <a:path w="38100" h="1323975">
                <a:moveTo>
                  <a:pt x="0" y="0"/>
                </a:moveTo>
                <a:lnTo>
                  <a:pt x="38100" y="0"/>
                </a:lnTo>
                <a:lnTo>
                  <a:pt x="38100" y="1323975"/>
                </a:lnTo>
                <a:lnTo>
                  <a:pt x="0" y="1323975"/>
                </a:lnTo>
                <a:lnTo>
                  <a:pt x="0" y="0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609600" y="17145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76202" y="0"/>
                </a:moveTo>
                <a:lnTo>
                  <a:pt x="457198" y="0"/>
                </a:lnTo>
                <a:cubicBezTo>
                  <a:pt x="499283" y="0"/>
                  <a:pt x="533400" y="34117"/>
                  <a:pt x="533400" y="76202"/>
                </a:cubicBezTo>
                <a:lnTo>
                  <a:pt x="533400" y="457198"/>
                </a:lnTo>
                <a:cubicBezTo>
                  <a:pt x="533400" y="499283"/>
                  <a:pt x="499283" y="533400"/>
                  <a:pt x="45719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E8B7E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762000" y="18669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00025" y="114300"/>
                </a:moveTo>
                <a:cubicBezTo>
                  <a:pt x="200025" y="66987"/>
                  <a:pt x="161613" y="28575"/>
                  <a:pt x="114300" y="28575"/>
                </a:cubicBezTo>
                <a:cubicBezTo>
                  <a:pt x="66987" y="28575"/>
                  <a:pt x="28575" y="66987"/>
                  <a:pt x="28575" y="114300"/>
                </a:cubicBezTo>
                <a:cubicBezTo>
                  <a:pt x="28575" y="161613"/>
                  <a:pt x="66987" y="200025"/>
                  <a:pt x="114300" y="200025"/>
                </a:cubicBezTo>
                <a:cubicBezTo>
                  <a:pt x="161613" y="200025"/>
                  <a:pt x="200025" y="161613"/>
                  <a:pt x="200025" y="114300"/>
                </a:cubicBezTo>
                <a:close/>
                <a:moveTo>
                  <a:pt x="0" y="114300"/>
                </a:moveTo>
                <a:cubicBezTo>
                  <a:pt x="0" y="51216"/>
                  <a:pt x="51216" y="0"/>
                  <a:pt x="114300" y="0"/>
                </a:cubicBez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lose/>
                <a:moveTo>
                  <a:pt x="114300" y="150019"/>
                </a:moveTo>
                <a:cubicBezTo>
                  <a:pt x="134014" y="150019"/>
                  <a:pt x="150019" y="134014"/>
                  <a:pt x="150019" y="114300"/>
                </a:cubicBezTo>
                <a:cubicBezTo>
                  <a:pt x="150019" y="94586"/>
                  <a:pt x="134014" y="78581"/>
                  <a:pt x="114300" y="78581"/>
                </a:cubicBezTo>
                <a:cubicBezTo>
                  <a:pt x="94586" y="78581"/>
                  <a:pt x="78581" y="94586"/>
                  <a:pt x="78581" y="114300"/>
                </a:cubicBezTo>
                <a:cubicBezTo>
                  <a:pt x="78581" y="134014"/>
                  <a:pt x="94586" y="150019"/>
                  <a:pt x="114300" y="150019"/>
                </a:cubicBezTo>
                <a:close/>
                <a:moveTo>
                  <a:pt x="114300" y="50006"/>
                </a:moveTo>
                <a:cubicBezTo>
                  <a:pt x="149785" y="50006"/>
                  <a:pt x="178594" y="78815"/>
                  <a:pt x="178594" y="114300"/>
                </a:cubicBezTo>
                <a:cubicBezTo>
                  <a:pt x="178594" y="149785"/>
                  <a:pt x="149785" y="178594"/>
                  <a:pt x="114300" y="178594"/>
                </a:cubicBezTo>
                <a:cubicBezTo>
                  <a:pt x="78815" y="178594"/>
                  <a:pt x="50006" y="149785"/>
                  <a:pt x="50006" y="114300"/>
                </a:cubicBezTo>
                <a:cubicBezTo>
                  <a:pt x="50006" y="78815"/>
                  <a:pt x="78815" y="50006"/>
                  <a:pt x="114300" y="50006"/>
                </a:cubicBezTo>
                <a:close/>
                <a:moveTo>
                  <a:pt x="100013" y="114300"/>
                </a:moveTo>
                <a:cubicBezTo>
                  <a:pt x="100013" y="106415"/>
                  <a:pt x="106415" y="100013"/>
                  <a:pt x="114300" y="100013"/>
                </a:cubicBezTo>
                <a:cubicBezTo>
                  <a:pt x="122185" y="100013"/>
                  <a:pt x="128588" y="106415"/>
                  <a:pt x="128588" y="114300"/>
                </a:cubicBezTo>
                <a:cubicBezTo>
                  <a:pt x="128588" y="122185"/>
                  <a:pt x="122185" y="128588"/>
                  <a:pt x="114300" y="128588"/>
                </a:cubicBezTo>
                <a:cubicBezTo>
                  <a:pt x="106415" y="128588"/>
                  <a:pt x="100013" y="122185"/>
                  <a:pt x="100013" y="11430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295400" y="1714500"/>
            <a:ext cx="10439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Primary Objective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295400" y="2095500"/>
            <a:ext cx="104108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This project evaluates the </a:t>
            </a:r>
            <a:r>
              <a:rPr lang="en-US" sz="1350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impact of dimensionality reduction</a:t>
            </a:r>
            <a:r>
              <a:rPr lang="en-US" sz="13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on classification performance across multiple datasets and learning algorithms.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85763" y="3038475"/>
            <a:ext cx="5610225" cy="2657475"/>
          </a:xfrm>
          <a:custGeom>
            <a:avLst/>
            <a:gdLst/>
            <a:ahLst/>
            <a:cxnLst/>
            <a:rect l="l" t="t" r="r" b="b"/>
            <a:pathLst>
              <a:path w="5610225" h="2657475">
                <a:moveTo>
                  <a:pt x="76190" y="0"/>
                </a:moveTo>
                <a:lnTo>
                  <a:pt x="5534035" y="0"/>
                </a:lnTo>
                <a:cubicBezTo>
                  <a:pt x="5576114" y="0"/>
                  <a:pt x="5610225" y="34111"/>
                  <a:pt x="5610225" y="76190"/>
                </a:cubicBezTo>
                <a:lnTo>
                  <a:pt x="5610225" y="2581285"/>
                </a:lnTo>
                <a:cubicBezTo>
                  <a:pt x="5610225" y="2623364"/>
                  <a:pt x="5576114" y="2657475"/>
                  <a:pt x="5534035" y="2657475"/>
                </a:cubicBezTo>
                <a:lnTo>
                  <a:pt x="76190" y="2657475"/>
                </a:lnTo>
                <a:cubicBezTo>
                  <a:pt x="34111" y="2657475"/>
                  <a:pt x="0" y="2623364"/>
                  <a:pt x="0" y="2581285"/>
                </a:cubicBezTo>
                <a:lnTo>
                  <a:pt x="0" y="76190"/>
                </a:lnTo>
                <a:cubicBezTo>
                  <a:pt x="0" y="34140"/>
                  <a:pt x="34140" y="0"/>
                  <a:pt x="76190" y="0"/>
                </a:cubicBezTo>
                <a:close/>
              </a:path>
            </a:pathLst>
          </a:custGeom>
          <a:solidFill>
            <a:srgbClr val="2B2D42">
              <a:alpha val="40000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581025" y="323373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17575" y="3328988"/>
            <a:ext cx="276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01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152525" y="3309938"/>
            <a:ext cx="8667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Phase 1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81025" y="3843338"/>
            <a:ext cx="5305425" cy="12763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Baseline classification using </a:t>
            </a:r>
            <a:r>
              <a:rPr lang="en-US" sz="135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original features</a:t>
            </a:r>
            <a:r>
              <a:rPr lang="en-US" sz="13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without any dimensionality reduction techniques.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00075" y="53054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847725" y="5267325"/>
            <a:ext cx="1171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Baseline Context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196013" y="3038475"/>
            <a:ext cx="5610225" cy="2657475"/>
          </a:xfrm>
          <a:custGeom>
            <a:avLst/>
            <a:gdLst/>
            <a:ahLst/>
            <a:cxnLst/>
            <a:rect l="l" t="t" r="r" b="b"/>
            <a:pathLst>
              <a:path w="5610225" h="2657475">
                <a:moveTo>
                  <a:pt x="76190" y="0"/>
                </a:moveTo>
                <a:lnTo>
                  <a:pt x="5534035" y="0"/>
                </a:lnTo>
                <a:cubicBezTo>
                  <a:pt x="5576114" y="0"/>
                  <a:pt x="5610225" y="34111"/>
                  <a:pt x="5610225" y="76190"/>
                </a:cubicBezTo>
                <a:lnTo>
                  <a:pt x="5610225" y="2581285"/>
                </a:lnTo>
                <a:cubicBezTo>
                  <a:pt x="5610225" y="2623364"/>
                  <a:pt x="5576114" y="2657475"/>
                  <a:pt x="5534035" y="2657475"/>
                </a:cubicBezTo>
                <a:lnTo>
                  <a:pt x="76190" y="2657475"/>
                </a:lnTo>
                <a:cubicBezTo>
                  <a:pt x="34111" y="2657475"/>
                  <a:pt x="0" y="2623364"/>
                  <a:pt x="0" y="2581285"/>
                </a:cubicBezTo>
                <a:lnTo>
                  <a:pt x="0" y="76190"/>
                </a:lnTo>
                <a:cubicBezTo>
                  <a:pt x="0" y="34140"/>
                  <a:pt x="34140" y="0"/>
                  <a:pt x="76190" y="0"/>
                </a:cubicBezTo>
                <a:close/>
              </a:path>
            </a:pathLst>
          </a:custGeom>
          <a:solidFill>
            <a:srgbClr val="2B2D42">
              <a:alpha val="40000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6391275" y="323373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6509519" y="3328988"/>
            <a:ext cx="314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962775" y="3309938"/>
            <a:ext cx="9048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Phase 2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391275" y="3843338"/>
            <a:ext cx="5305425" cy="12763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Application of </a:t>
            </a:r>
            <a:r>
              <a:rPr lang="en-US" sz="135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dimensionality reduction</a:t>
            </a:r>
            <a:r>
              <a:rPr lang="en-US" sz="13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techniques prior to classification to assess performance impact.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410325" y="53054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6657975" y="5267325"/>
            <a:ext cx="106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DR Techniques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85763" y="5891213"/>
            <a:ext cx="11420475" cy="581025"/>
          </a:xfrm>
          <a:custGeom>
            <a:avLst/>
            <a:gdLst/>
            <a:ahLst/>
            <a:cxnLst/>
            <a:rect l="l" t="t" r="r" b="b"/>
            <a:pathLst>
              <a:path w="11420475" h="581025">
                <a:moveTo>
                  <a:pt x="76201" y="0"/>
                </a:moveTo>
                <a:lnTo>
                  <a:pt x="11344274" y="0"/>
                </a:lnTo>
                <a:cubicBezTo>
                  <a:pt x="11386330" y="0"/>
                  <a:pt x="11420475" y="34145"/>
                  <a:pt x="11420475" y="76201"/>
                </a:cubicBezTo>
                <a:lnTo>
                  <a:pt x="11420475" y="504824"/>
                </a:lnTo>
                <a:cubicBezTo>
                  <a:pt x="11420475" y="546880"/>
                  <a:pt x="11386330" y="581025"/>
                  <a:pt x="11344274" y="581025"/>
                </a:cubicBezTo>
                <a:lnTo>
                  <a:pt x="76201" y="581025"/>
                </a:lnTo>
                <a:cubicBezTo>
                  <a:pt x="34145" y="581025"/>
                  <a:pt x="0" y="546880"/>
                  <a:pt x="0" y="50482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5E8B7E">
              <a:alpha val="10196"/>
            </a:srgbClr>
          </a:solidFill>
          <a:ln w="12700">
            <a:solidFill>
              <a:srgbClr val="5E8B7E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571500" y="60674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00013" y="71438"/>
                </a:moveTo>
                <a:cubicBezTo>
                  <a:pt x="100013" y="63552"/>
                  <a:pt x="106415" y="57150"/>
                  <a:pt x="114300" y="57150"/>
                </a:cubicBezTo>
                <a:cubicBezTo>
                  <a:pt x="122185" y="57150"/>
                  <a:pt x="128588" y="63552"/>
                  <a:pt x="128588" y="71438"/>
                </a:cubicBezTo>
                <a:cubicBezTo>
                  <a:pt x="128588" y="79323"/>
                  <a:pt x="122185" y="85725"/>
                  <a:pt x="114300" y="85725"/>
                </a:cubicBezTo>
                <a:cubicBezTo>
                  <a:pt x="106415" y="85725"/>
                  <a:pt x="100013" y="79323"/>
                  <a:pt x="100013" y="71438"/>
                </a:cubicBezTo>
                <a:close/>
                <a:moveTo>
                  <a:pt x="96441" y="100013"/>
                </a:moveTo>
                <a:lnTo>
                  <a:pt x="117872" y="100013"/>
                </a:lnTo>
                <a:cubicBezTo>
                  <a:pt x="123810" y="100013"/>
                  <a:pt x="128588" y="104790"/>
                  <a:pt x="128588" y="110728"/>
                </a:cubicBezTo>
                <a:lnTo>
                  <a:pt x="128588" y="150019"/>
                </a:lnTo>
                <a:lnTo>
                  <a:pt x="132159" y="150019"/>
                </a:lnTo>
                <a:cubicBezTo>
                  <a:pt x="138098" y="150019"/>
                  <a:pt x="142875" y="154796"/>
                  <a:pt x="142875" y="160734"/>
                </a:cubicBezTo>
                <a:cubicBezTo>
                  <a:pt x="142875" y="166673"/>
                  <a:pt x="138098" y="171450"/>
                  <a:pt x="132159" y="171450"/>
                </a:cubicBezTo>
                <a:lnTo>
                  <a:pt x="96441" y="171450"/>
                </a:lnTo>
                <a:cubicBezTo>
                  <a:pt x="90502" y="171450"/>
                  <a:pt x="85725" y="166673"/>
                  <a:pt x="85725" y="160734"/>
                </a:cubicBezTo>
                <a:cubicBezTo>
                  <a:pt x="85725" y="154796"/>
                  <a:pt x="90502" y="150019"/>
                  <a:pt x="96441" y="150019"/>
                </a:cubicBezTo>
                <a:lnTo>
                  <a:pt x="107156" y="150019"/>
                </a:lnTo>
                <a:lnTo>
                  <a:pt x="107156" y="121444"/>
                </a:lnTo>
                <a:lnTo>
                  <a:pt x="96441" y="121444"/>
                </a:lnTo>
                <a:cubicBezTo>
                  <a:pt x="90502" y="121444"/>
                  <a:pt x="85725" y="116666"/>
                  <a:pt x="85725" y="110728"/>
                </a:cubicBezTo>
                <a:cubicBezTo>
                  <a:pt x="85725" y="104790"/>
                  <a:pt x="90502" y="100013"/>
                  <a:pt x="96441" y="100013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981075" y="6048375"/>
            <a:ext cx="10610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Presentation Focus:</a:t>
            </a:r>
            <a:r>
              <a:rPr lang="en-US" sz="1350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This presentation specifically examines </a:t>
            </a:r>
            <a:r>
              <a:rPr lang="en-US" sz="1350" dirty="0">
                <a:solidFill>
                  <a:srgbClr val="EDF2F4"/>
                </a:solidFill>
                <a:highlight>
                  <a:srgbClr val="5E8B7E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Linear Discriminant Analysis (LDA) </a:t>
            </a:r>
            <a:r>
              <a:rPr lang="en-US" sz="1350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as our dimensionality reduction methodology.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METHODOLOGY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What is Linear Discriminant Analysis (LDA)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85763" y="1414463"/>
            <a:ext cx="6772275" cy="2905125"/>
          </a:xfrm>
          <a:custGeom>
            <a:avLst/>
            <a:gdLst/>
            <a:ahLst/>
            <a:cxnLst/>
            <a:rect l="l" t="t" r="r" b="b"/>
            <a:pathLst>
              <a:path w="6772275" h="2905125">
                <a:moveTo>
                  <a:pt x="76201" y="0"/>
                </a:moveTo>
                <a:lnTo>
                  <a:pt x="6696074" y="0"/>
                </a:lnTo>
                <a:cubicBezTo>
                  <a:pt x="6738130" y="0"/>
                  <a:pt x="6772275" y="34145"/>
                  <a:pt x="6772275" y="76201"/>
                </a:cubicBezTo>
                <a:lnTo>
                  <a:pt x="6772275" y="2828924"/>
                </a:lnTo>
                <a:cubicBezTo>
                  <a:pt x="6772275" y="2870980"/>
                  <a:pt x="6738130" y="2905125"/>
                  <a:pt x="6696074" y="2905125"/>
                </a:cubicBezTo>
                <a:lnTo>
                  <a:pt x="76201" y="2905125"/>
                </a:lnTo>
                <a:cubicBezTo>
                  <a:pt x="34145" y="2905125"/>
                  <a:pt x="0" y="2870980"/>
                  <a:pt x="0" y="282892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4A6C8C">
              <a:alpha val="14902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619125" y="16478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5E8B7E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783431" y="180975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0" y="44648"/>
                </a:moveTo>
                <a:cubicBezTo>
                  <a:pt x="0" y="29859"/>
                  <a:pt x="11999" y="17859"/>
                  <a:pt x="26789" y="17859"/>
                </a:cubicBezTo>
                <a:lnTo>
                  <a:pt x="80367" y="17859"/>
                </a:lnTo>
                <a:cubicBezTo>
                  <a:pt x="95157" y="17859"/>
                  <a:pt x="107156" y="29859"/>
                  <a:pt x="107156" y="44648"/>
                </a:cubicBezTo>
                <a:lnTo>
                  <a:pt x="107156" y="53578"/>
                </a:lnTo>
                <a:lnTo>
                  <a:pt x="178594" y="53578"/>
                </a:lnTo>
                <a:lnTo>
                  <a:pt x="178594" y="44648"/>
                </a:lnTo>
                <a:cubicBezTo>
                  <a:pt x="178594" y="29859"/>
                  <a:pt x="190593" y="17859"/>
                  <a:pt x="205383" y="17859"/>
                </a:cubicBezTo>
                <a:lnTo>
                  <a:pt x="258961" y="17859"/>
                </a:lnTo>
                <a:cubicBezTo>
                  <a:pt x="273751" y="17859"/>
                  <a:pt x="285750" y="29859"/>
                  <a:pt x="285750" y="44648"/>
                </a:cubicBezTo>
                <a:lnTo>
                  <a:pt x="285750" y="98227"/>
                </a:lnTo>
                <a:cubicBezTo>
                  <a:pt x="285750" y="113016"/>
                  <a:pt x="273751" y="125016"/>
                  <a:pt x="258961" y="125016"/>
                </a:cubicBezTo>
                <a:lnTo>
                  <a:pt x="205383" y="125016"/>
                </a:lnTo>
                <a:cubicBezTo>
                  <a:pt x="190593" y="125016"/>
                  <a:pt x="178594" y="113016"/>
                  <a:pt x="178594" y="98227"/>
                </a:cubicBezTo>
                <a:lnTo>
                  <a:pt x="178594" y="89297"/>
                </a:lnTo>
                <a:lnTo>
                  <a:pt x="107156" y="89297"/>
                </a:lnTo>
                <a:lnTo>
                  <a:pt x="107156" y="98227"/>
                </a:lnTo>
                <a:cubicBezTo>
                  <a:pt x="107156" y="102301"/>
                  <a:pt x="106207" y="106207"/>
                  <a:pt x="104589" y="109668"/>
                </a:cubicBezTo>
                <a:lnTo>
                  <a:pt x="142875" y="160734"/>
                </a:lnTo>
                <a:lnTo>
                  <a:pt x="187523" y="160734"/>
                </a:lnTo>
                <a:cubicBezTo>
                  <a:pt x="202313" y="160734"/>
                  <a:pt x="214313" y="172734"/>
                  <a:pt x="214313" y="187523"/>
                </a:cubicBezTo>
                <a:lnTo>
                  <a:pt x="214313" y="241102"/>
                </a:lnTo>
                <a:cubicBezTo>
                  <a:pt x="214313" y="255891"/>
                  <a:pt x="202313" y="267891"/>
                  <a:pt x="187523" y="267891"/>
                </a:cubicBezTo>
                <a:lnTo>
                  <a:pt x="133945" y="267891"/>
                </a:lnTo>
                <a:cubicBezTo>
                  <a:pt x="119156" y="267891"/>
                  <a:pt x="107156" y="255891"/>
                  <a:pt x="107156" y="241102"/>
                </a:cubicBezTo>
                <a:lnTo>
                  <a:pt x="107156" y="187523"/>
                </a:lnTo>
                <a:cubicBezTo>
                  <a:pt x="107156" y="183449"/>
                  <a:pt x="108105" y="179543"/>
                  <a:pt x="109724" y="176082"/>
                </a:cubicBezTo>
                <a:lnTo>
                  <a:pt x="71438" y="125016"/>
                </a:lnTo>
                <a:lnTo>
                  <a:pt x="26789" y="125016"/>
                </a:lnTo>
                <a:cubicBezTo>
                  <a:pt x="11999" y="125016"/>
                  <a:pt x="0" y="113016"/>
                  <a:pt x="0" y="98227"/>
                </a:cubicBezTo>
                <a:lnTo>
                  <a:pt x="0" y="44648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381125" y="1685925"/>
            <a:ext cx="3009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Supervised Learning Method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81125" y="1990725"/>
            <a:ext cx="2971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Differentiator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19125" y="2409825"/>
            <a:ext cx="6391275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Unlike unsupervised methods like PCA, LDA is a </a:t>
            </a:r>
            <a:r>
              <a:rPr lang="en-US" sz="135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supervised dimensionality reduction technique</a:t>
            </a:r>
            <a:r>
              <a:rPr lang="en-US" sz="13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that explicitly uses class label information during the transformation process.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38175" y="3398044"/>
            <a:ext cx="3076575" cy="685800"/>
          </a:xfrm>
          <a:custGeom>
            <a:avLst/>
            <a:gdLst/>
            <a:ahLst/>
            <a:cxnLst/>
            <a:rect l="l" t="t" r="r" b="b"/>
            <a:pathLst>
              <a:path w="3076575" h="685800">
                <a:moveTo>
                  <a:pt x="38100" y="0"/>
                </a:moveTo>
                <a:lnTo>
                  <a:pt x="3000376" y="0"/>
                </a:lnTo>
                <a:cubicBezTo>
                  <a:pt x="3042459" y="0"/>
                  <a:pt x="3076575" y="34116"/>
                  <a:pt x="3076575" y="76199"/>
                </a:cubicBezTo>
                <a:lnTo>
                  <a:pt x="3076575" y="609601"/>
                </a:lnTo>
                <a:cubicBezTo>
                  <a:pt x="3076575" y="651684"/>
                  <a:pt x="3042459" y="685800"/>
                  <a:pt x="3000376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638175" y="3398044"/>
            <a:ext cx="38100" cy="685800"/>
          </a:xfrm>
          <a:custGeom>
            <a:avLst/>
            <a:gdLst/>
            <a:ahLst/>
            <a:cxnLst/>
            <a:rect l="l" t="t" r="r" b="b"/>
            <a:pathLst>
              <a:path w="38100" h="6858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71525" y="3512344"/>
            <a:ext cx="2905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Uses Class Labels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71525" y="3779044"/>
            <a:ext cx="2895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Leverages target information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48100" y="3398044"/>
            <a:ext cx="3076575" cy="685800"/>
          </a:xfrm>
          <a:custGeom>
            <a:avLst/>
            <a:gdLst/>
            <a:ahLst/>
            <a:cxnLst/>
            <a:rect l="l" t="t" r="r" b="b"/>
            <a:pathLst>
              <a:path w="3076575" h="685800">
                <a:moveTo>
                  <a:pt x="38100" y="0"/>
                </a:moveTo>
                <a:lnTo>
                  <a:pt x="3000376" y="0"/>
                </a:lnTo>
                <a:cubicBezTo>
                  <a:pt x="3042459" y="0"/>
                  <a:pt x="3076575" y="34116"/>
                  <a:pt x="3076575" y="76199"/>
                </a:cubicBezTo>
                <a:lnTo>
                  <a:pt x="3076575" y="609601"/>
                </a:lnTo>
                <a:cubicBezTo>
                  <a:pt x="3076575" y="651684"/>
                  <a:pt x="3042459" y="685800"/>
                  <a:pt x="3000376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3848100" y="3398044"/>
            <a:ext cx="38100" cy="685800"/>
          </a:xfrm>
          <a:custGeom>
            <a:avLst/>
            <a:gdLst/>
            <a:ahLst/>
            <a:cxnLst/>
            <a:rect l="l" t="t" r="r" b="b"/>
            <a:pathLst>
              <a:path w="38100" h="6858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3981450" y="3512344"/>
            <a:ext cx="2905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Classification-Focused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981450" y="3779044"/>
            <a:ext cx="2895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Optimizes for separability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85763" y="4479131"/>
            <a:ext cx="6772275" cy="1990725"/>
          </a:xfrm>
          <a:custGeom>
            <a:avLst/>
            <a:gdLst/>
            <a:ahLst/>
            <a:cxnLst/>
            <a:rect l="l" t="t" r="r" b="b"/>
            <a:pathLst>
              <a:path w="6772275" h="1990725">
                <a:moveTo>
                  <a:pt x="76205" y="0"/>
                </a:moveTo>
                <a:lnTo>
                  <a:pt x="6696070" y="0"/>
                </a:lnTo>
                <a:cubicBezTo>
                  <a:pt x="6738157" y="0"/>
                  <a:pt x="6772275" y="34118"/>
                  <a:pt x="6772275" y="76205"/>
                </a:cubicBezTo>
                <a:lnTo>
                  <a:pt x="6772275" y="1914520"/>
                </a:lnTo>
                <a:cubicBezTo>
                  <a:pt x="6772275" y="1956607"/>
                  <a:pt x="6738157" y="1990725"/>
                  <a:pt x="6696070" y="1990725"/>
                </a:cubicBezTo>
                <a:lnTo>
                  <a:pt x="76205" y="1990725"/>
                </a:lnTo>
                <a:cubicBezTo>
                  <a:pt x="34118" y="1990725"/>
                  <a:pt x="0" y="1956607"/>
                  <a:pt x="0" y="1914520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5E8B7E">
              <a:alpha val="10196"/>
            </a:srgbClr>
          </a:solidFill>
          <a:ln w="12700">
            <a:solidFill>
              <a:srgbClr val="5E8B7E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581025" y="4712494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54744" y="78321"/>
                </a:moveTo>
                <a:cubicBezTo>
                  <a:pt x="159283" y="77093"/>
                  <a:pt x="164046" y="79251"/>
                  <a:pt x="166092" y="83455"/>
                </a:cubicBezTo>
                <a:lnTo>
                  <a:pt x="173013" y="97445"/>
                </a:lnTo>
                <a:cubicBezTo>
                  <a:pt x="176845" y="97966"/>
                  <a:pt x="180603" y="99008"/>
                  <a:pt x="184138" y="100459"/>
                </a:cubicBezTo>
                <a:lnTo>
                  <a:pt x="197160" y="91790"/>
                </a:lnTo>
                <a:cubicBezTo>
                  <a:pt x="201067" y="89185"/>
                  <a:pt x="206239" y="89706"/>
                  <a:pt x="209550" y="93018"/>
                </a:cubicBezTo>
                <a:lnTo>
                  <a:pt x="216694" y="100161"/>
                </a:lnTo>
                <a:cubicBezTo>
                  <a:pt x="220005" y="103473"/>
                  <a:pt x="220526" y="108682"/>
                  <a:pt x="217922" y="112551"/>
                </a:cubicBezTo>
                <a:lnTo>
                  <a:pt x="209252" y="125537"/>
                </a:lnTo>
                <a:cubicBezTo>
                  <a:pt x="209959" y="127285"/>
                  <a:pt x="210592" y="129108"/>
                  <a:pt x="211113" y="131006"/>
                </a:cubicBezTo>
                <a:cubicBezTo>
                  <a:pt x="211634" y="132904"/>
                  <a:pt x="211968" y="134764"/>
                  <a:pt x="212229" y="136661"/>
                </a:cubicBezTo>
                <a:lnTo>
                  <a:pt x="226256" y="143582"/>
                </a:lnTo>
                <a:cubicBezTo>
                  <a:pt x="230460" y="145666"/>
                  <a:pt x="232618" y="150428"/>
                  <a:pt x="231391" y="154930"/>
                </a:cubicBezTo>
                <a:lnTo>
                  <a:pt x="228786" y="164678"/>
                </a:lnTo>
                <a:cubicBezTo>
                  <a:pt x="227558" y="169180"/>
                  <a:pt x="223354" y="172231"/>
                  <a:pt x="218666" y="171934"/>
                </a:cubicBezTo>
                <a:lnTo>
                  <a:pt x="203039" y="170929"/>
                </a:lnTo>
                <a:cubicBezTo>
                  <a:pt x="200695" y="173943"/>
                  <a:pt x="197979" y="176733"/>
                  <a:pt x="194890" y="179115"/>
                </a:cubicBezTo>
                <a:lnTo>
                  <a:pt x="195895" y="194704"/>
                </a:lnTo>
                <a:cubicBezTo>
                  <a:pt x="196193" y="199392"/>
                  <a:pt x="193142" y="203634"/>
                  <a:pt x="188640" y="204825"/>
                </a:cubicBezTo>
                <a:lnTo>
                  <a:pt x="178891" y="207429"/>
                </a:lnTo>
                <a:cubicBezTo>
                  <a:pt x="174352" y="208657"/>
                  <a:pt x="169627" y="206499"/>
                  <a:pt x="167543" y="202295"/>
                </a:cubicBezTo>
                <a:lnTo>
                  <a:pt x="160623" y="188305"/>
                </a:lnTo>
                <a:cubicBezTo>
                  <a:pt x="156790" y="187784"/>
                  <a:pt x="153033" y="186742"/>
                  <a:pt x="149498" y="185291"/>
                </a:cubicBezTo>
                <a:lnTo>
                  <a:pt x="136475" y="193960"/>
                </a:lnTo>
                <a:cubicBezTo>
                  <a:pt x="132569" y="196565"/>
                  <a:pt x="127397" y="196044"/>
                  <a:pt x="124085" y="192732"/>
                </a:cubicBezTo>
                <a:lnTo>
                  <a:pt x="116942" y="185589"/>
                </a:lnTo>
                <a:cubicBezTo>
                  <a:pt x="113630" y="182277"/>
                  <a:pt x="113109" y="177105"/>
                  <a:pt x="115714" y="173199"/>
                </a:cubicBezTo>
                <a:lnTo>
                  <a:pt x="124383" y="160176"/>
                </a:lnTo>
                <a:cubicBezTo>
                  <a:pt x="123676" y="158428"/>
                  <a:pt x="123044" y="156604"/>
                  <a:pt x="122523" y="154707"/>
                </a:cubicBezTo>
                <a:cubicBezTo>
                  <a:pt x="122002" y="152809"/>
                  <a:pt x="121667" y="150912"/>
                  <a:pt x="121407" y="149051"/>
                </a:cubicBezTo>
                <a:lnTo>
                  <a:pt x="107379" y="142131"/>
                </a:lnTo>
                <a:cubicBezTo>
                  <a:pt x="103175" y="140047"/>
                  <a:pt x="101054" y="135285"/>
                  <a:pt x="102245" y="130783"/>
                </a:cubicBezTo>
                <a:lnTo>
                  <a:pt x="104849" y="121034"/>
                </a:lnTo>
                <a:cubicBezTo>
                  <a:pt x="106077" y="116532"/>
                  <a:pt x="110282" y="113481"/>
                  <a:pt x="114970" y="113779"/>
                </a:cubicBezTo>
                <a:lnTo>
                  <a:pt x="130559" y="114784"/>
                </a:lnTo>
                <a:cubicBezTo>
                  <a:pt x="132904" y="111770"/>
                  <a:pt x="135620" y="108979"/>
                  <a:pt x="138708" y="106598"/>
                </a:cubicBezTo>
                <a:lnTo>
                  <a:pt x="137703" y="91046"/>
                </a:lnTo>
                <a:cubicBezTo>
                  <a:pt x="137406" y="86358"/>
                  <a:pt x="140457" y="82116"/>
                  <a:pt x="144959" y="80925"/>
                </a:cubicBezTo>
                <a:lnTo>
                  <a:pt x="154707" y="78321"/>
                </a:lnTo>
                <a:close/>
                <a:moveTo>
                  <a:pt x="166836" y="126504"/>
                </a:moveTo>
                <a:cubicBezTo>
                  <a:pt x="157801" y="126514"/>
                  <a:pt x="150474" y="133858"/>
                  <a:pt x="150484" y="142894"/>
                </a:cubicBezTo>
                <a:cubicBezTo>
                  <a:pt x="150494" y="151929"/>
                  <a:pt x="157838" y="159256"/>
                  <a:pt x="166874" y="159246"/>
                </a:cubicBezTo>
                <a:cubicBezTo>
                  <a:pt x="175909" y="159236"/>
                  <a:pt x="183236" y="151892"/>
                  <a:pt x="183226" y="142856"/>
                </a:cubicBezTo>
                <a:cubicBezTo>
                  <a:pt x="183216" y="133821"/>
                  <a:pt x="175872" y="126494"/>
                  <a:pt x="166836" y="126504"/>
                </a:cubicBezTo>
                <a:close/>
                <a:moveTo>
                  <a:pt x="83679" y="-16929"/>
                </a:moveTo>
                <a:lnTo>
                  <a:pt x="93427" y="-14325"/>
                </a:lnTo>
                <a:cubicBezTo>
                  <a:pt x="97929" y="-13097"/>
                  <a:pt x="100980" y="-8855"/>
                  <a:pt x="100682" y="-4204"/>
                </a:cubicBezTo>
                <a:lnTo>
                  <a:pt x="99678" y="11348"/>
                </a:lnTo>
                <a:cubicBezTo>
                  <a:pt x="102766" y="13729"/>
                  <a:pt x="105482" y="16483"/>
                  <a:pt x="107826" y="19534"/>
                </a:cubicBezTo>
                <a:lnTo>
                  <a:pt x="123453" y="18529"/>
                </a:lnTo>
                <a:cubicBezTo>
                  <a:pt x="128104" y="18231"/>
                  <a:pt x="132345" y="21282"/>
                  <a:pt x="133573" y="25784"/>
                </a:cubicBezTo>
                <a:lnTo>
                  <a:pt x="136178" y="35533"/>
                </a:lnTo>
                <a:cubicBezTo>
                  <a:pt x="137368" y="40035"/>
                  <a:pt x="135248" y="44797"/>
                  <a:pt x="131043" y="46881"/>
                </a:cubicBezTo>
                <a:lnTo>
                  <a:pt x="117016" y="53801"/>
                </a:lnTo>
                <a:cubicBezTo>
                  <a:pt x="116756" y="55699"/>
                  <a:pt x="116384" y="57596"/>
                  <a:pt x="115900" y="59457"/>
                </a:cubicBezTo>
                <a:cubicBezTo>
                  <a:pt x="115416" y="61317"/>
                  <a:pt x="114746" y="63178"/>
                  <a:pt x="114040" y="64926"/>
                </a:cubicBezTo>
                <a:lnTo>
                  <a:pt x="122709" y="77949"/>
                </a:lnTo>
                <a:cubicBezTo>
                  <a:pt x="125313" y="81855"/>
                  <a:pt x="124792" y="87027"/>
                  <a:pt x="121481" y="90339"/>
                </a:cubicBezTo>
                <a:lnTo>
                  <a:pt x="114337" y="97482"/>
                </a:lnTo>
                <a:cubicBezTo>
                  <a:pt x="111026" y="100794"/>
                  <a:pt x="105854" y="101315"/>
                  <a:pt x="101947" y="98710"/>
                </a:cubicBezTo>
                <a:lnTo>
                  <a:pt x="88925" y="90041"/>
                </a:lnTo>
                <a:cubicBezTo>
                  <a:pt x="85390" y="91492"/>
                  <a:pt x="81632" y="92534"/>
                  <a:pt x="77800" y="93055"/>
                </a:cubicBezTo>
                <a:lnTo>
                  <a:pt x="70879" y="107045"/>
                </a:lnTo>
                <a:cubicBezTo>
                  <a:pt x="68796" y="111249"/>
                  <a:pt x="64033" y="113370"/>
                  <a:pt x="59531" y="112179"/>
                </a:cubicBezTo>
                <a:lnTo>
                  <a:pt x="49783" y="109575"/>
                </a:lnTo>
                <a:cubicBezTo>
                  <a:pt x="45244" y="108347"/>
                  <a:pt x="42230" y="104105"/>
                  <a:pt x="42528" y="99454"/>
                </a:cubicBezTo>
                <a:lnTo>
                  <a:pt x="43532" y="83865"/>
                </a:lnTo>
                <a:cubicBezTo>
                  <a:pt x="40444" y="81483"/>
                  <a:pt x="37728" y="78730"/>
                  <a:pt x="35384" y="75679"/>
                </a:cubicBezTo>
                <a:lnTo>
                  <a:pt x="19757" y="76684"/>
                </a:lnTo>
                <a:cubicBezTo>
                  <a:pt x="15106" y="76981"/>
                  <a:pt x="10864" y="73930"/>
                  <a:pt x="9637" y="69428"/>
                </a:cubicBezTo>
                <a:lnTo>
                  <a:pt x="7032" y="59680"/>
                </a:lnTo>
                <a:cubicBezTo>
                  <a:pt x="5842" y="55178"/>
                  <a:pt x="7962" y="50416"/>
                  <a:pt x="12167" y="48332"/>
                </a:cubicBezTo>
                <a:lnTo>
                  <a:pt x="26194" y="41411"/>
                </a:lnTo>
                <a:cubicBezTo>
                  <a:pt x="26454" y="39514"/>
                  <a:pt x="26826" y="37654"/>
                  <a:pt x="27310" y="35756"/>
                </a:cubicBezTo>
                <a:cubicBezTo>
                  <a:pt x="27831" y="33858"/>
                  <a:pt x="28426" y="32035"/>
                  <a:pt x="29170" y="30287"/>
                </a:cubicBezTo>
                <a:lnTo>
                  <a:pt x="20501" y="17301"/>
                </a:lnTo>
                <a:cubicBezTo>
                  <a:pt x="17897" y="13395"/>
                  <a:pt x="18417" y="8223"/>
                  <a:pt x="21729" y="4911"/>
                </a:cubicBezTo>
                <a:lnTo>
                  <a:pt x="28873" y="-2232"/>
                </a:lnTo>
                <a:cubicBezTo>
                  <a:pt x="32184" y="-5544"/>
                  <a:pt x="37356" y="-6065"/>
                  <a:pt x="41263" y="-3460"/>
                </a:cubicBezTo>
                <a:lnTo>
                  <a:pt x="54285" y="5209"/>
                </a:lnTo>
                <a:cubicBezTo>
                  <a:pt x="57820" y="3758"/>
                  <a:pt x="61578" y="2716"/>
                  <a:pt x="65410" y="2195"/>
                </a:cubicBezTo>
                <a:lnTo>
                  <a:pt x="72330" y="-11795"/>
                </a:lnTo>
                <a:cubicBezTo>
                  <a:pt x="74414" y="-15999"/>
                  <a:pt x="79139" y="-18120"/>
                  <a:pt x="83679" y="-16929"/>
                </a:cubicBezTo>
                <a:close/>
                <a:moveTo>
                  <a:pt x="71586" y="31254"/>
                </a:moveTo>
                <a:cubicBezTo>
                  <a:pt x="62551" y="31254"/>
                  <a:pt x="55215" y="38590"/>
                  <a:pt x="55215" y="47625"/>
                </a:cubicBezTo>
                <a:cubicBezTo>
                  <a:pt x="55215" y="56660"/>
                  <a:pt x="62551" y="63996"/>
                  <a:pt x="71586" y="63996"/>
                </a:cubicBezTo>
                <a:cubicBezTo>
                  <a:pt x="80622" y="63996"/>
                  <a:pt x="87957" y="56660"/>
                  <a:pt x="87957" y="47625"/>
                </a:cubicBezTo>
                <a:cubicBezTo>
                  <a:pt x="87957" y="38590"/>
                  <a:pt x="80622" y="31254"/>
                  <a:pt x="71586" y="31254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819150" y="4674394"/>
            <a:ext cx="6238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Transformation Process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81025" y="5093494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5E8B7E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542925" y="5093494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000125" y="5093494"/>
            <a:ext cx="3114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Input:</a:t>
            </a: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Original high-dimensional feature space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81025" y="5512594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5E8B7E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542925" y="5512594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000125" y="5512594"/>
            <a:ext cx="3486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LDA Processing:</a:t>
            </a: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Compute optimal projection matrix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81025" y="5931694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5E8B7E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542925" y="5931694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000125" y="5931694"/>
            <a:ext cx="4267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Output:</a:t>
            </a: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Lower-dimensional space emphasizing class separation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7358063" y="1414463"/>
            <a:ext cx="4448175" cy="3724275"/>
          </a:xfrm>
          <a:custGeom>
            <a:avLst/>
            <a:gdLst/>
            <a:ahLst/>
            <a:cxnLst/>
            <a:rect l="l" t="t" r="r" b="b"/>
            <a:pathLst>
              <a:path w="4448175" h="3724275">
                <a:moveTo>
                  <a:pt x="76199" y="0"/>
                </a:moveTo>
                <a:lnTo>
                  <a:pt x="4371976" y="0"/>
                </a:lnTo>
                <a:cubicBezTo>
                  <a:pt x="4414060" y="0"/>
                  <a:pt x="4448175" y="34115"/>
                  <a:pt x="4448175" y="76199"/>
                </a:cubicBezTo>
                <a:lnTo>
                  <a:pt x="4448175" y="3648076"/>
                </a:lnTo>
                <a:cubicBezTo>
                  <a:pt x="4448175" y="3690160"/>
                  <a:pt x="4414060" y="3724275"/>
                  <a:pt x="4371976" y="3724275"/>
                </a:cubicBezTo>
                <a:lnTo>
                  <a:pt x="76199" y="3724275"/>
                </a:lnTo>
                <a:cubicBezTo>
                  <a:pt x="34115" y="3724275"/>
                  <a:pt x="0" y="3690160"/>
                  <a:pt x="0" y="364807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4A6C8C">
              <a:alpha val="14902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7565231" y="164782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15156" y="-7032"/>
                </a:moveTo>
                <a:cubicBezTo>
                  <a:pt x="113630" y="-10009"/>
                  <a:pt x="110542" y="-11906"/>
                  <a:pt x="107193" y="-11906"/>
                </a:cubicBezTo>
                <a:cubicBezTo>
                  <a:pt x="103845" y="-11906"/>
                  <a:pt x="100757" y="-10009"/>
                  <a:pt x="99231" y="-7032"/>
                </a:cubicBezTo>
                <a:lnTo>
                  <a:pt x="71847" y="46620"/>
                </a:lnTo>
                <a:lnTo>
                  <a:pt x="12353" y="56071"/>
                </a:lnTo>
                <a:cubicBezTo>
                  <a:pt x="9041" y="56592"/>
                  <a:pt x="6288" y="58936"/>
                  <a:pt x="5246" y="62136"/>
                </a:cubicBezTo>
                <a:cubicBezTo>
                  <a:pt x="4204" y="65336"/>
                  <a:pt x="5060" y="68833"/>
                  <a:pt x="7404" y="71214"/>
                </a:cubicBezTo>
                <a:lnTo>
                  <a:pt x="49969" y="113816"/>
                </a:lnTo>
                <a:lnTo>
                  <a:pt x="40593" y="173310"/>
                </a:lnTo>
                <a:cubicBezTo>
                  <a:pt x="40072" y="176622"/>
                  <a:pt x="41449" y="179970"/>
                  <a:pt x="44165" y="181942"/>
                </a:cubicBezTo>
                <a:cubicBezTo>
                  <a:pt x="46881" y="183914"/>
                  <a:pt x="50453" y="184212"/>
                  <a:pt x="53467" y="182687"/>
                </a:cubicBezTo>
                <a:lnTo>
                  <a:pt x="107193" y="155377"/>
                </a:lnTo>
                <a:lnTo>
                  <a:pt x="160883" y="182687"/>
                </a:lnTo>
                <a:cubicBezTo>
                  <a:pt x="163860" y="184212"/>
                  <a:pt x="167469" y="183914"/>
                  <a:pt x="170185" y="181942"/>
                </a:cubicBezTo>
                <a:cubicBezTo>
                  <a:pt x="172901" y="179970"/>
                  <a:pt x="174278" y="176659"/>
                  <a:pt x="173757" y="173310"/>
                </a:cubicBezTo>
                <a:lnTo>
                  <a:pt x="164343" y="113816"/>
                </a:lnTo>
                <a:lnTo>
                  <a:pt x="206908" y="71214"/>
                </a:lnTo>
                <a:cubicBezTo>
                  <a:pt x="209290" y="68833"/>
                  <a:pt x="210108" y="65336"/>
                  <a:pt x="209066" y="62136"/>
                </a:cubicBezTo>
                <a:cubicBezTo>
                  <a:pt x="208025" y="58936"/>
                  <a:pt x="205308" y="56592"/>
                  <a:pt x="201960" y="56071"/>
                </a:cubicBezTo>
                <a:lnTo>
                  <a:pt x="142503" y="46620"/>
                </a:lnTo>
                <a:lnTo>
                  <a:pt x="115156" y="-7032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7791450" y="1609725"/>
            <a:ext cx="3914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Characteristics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7553325" y="2028825"/>
            <a:ext cx="4057650" cy="685800"/>
          </a:xfrm>
          <a:custGeom>
            <a:avLst/>
            <a:gdLst/>
            <a:ahLst/>
            <a:cxnLst/>
            <a:rect l="l" t="t" r="r" b="b"/>
            <a:pathLst>
              <a:path w="4057650" h="685800">
                <a:moveTo>
                  <a:pt x="76199" y="0"/>
                </a:moveTo>
                <a:lnTo>
                  <a:pt x="3981451" y="0"/>
                </a:lnTo>
                <a:cubicBezTo>
                  <a:pt x="4023534" y="0"/>
                  <a:pt x="4057650" y="34116"/>
                  <a:pt x="4057650" y="76199"/>
                </a:cubicBezTo>
                <a:lnTo>
                  <a:pt x="4057650" y="609601"/>
                </a:lnTo>
                <a:cubicBezTo>
                  <a:pt x="4057650" y="651684"/>
                  <a:pt x="4023534" y="685800"/>
                  <a:pt x="3981451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2B2D42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7686675" y="21812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7934325" y="2143125"/>
            <a:ext cx="923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Class-Aware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667625" y="2409825"/>
            <a:ext cx="3895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Explicitly considers class distributions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7553325" y="2828925"/>
            <a:ext cx="4057650" cy="685800"/>
          </a:xfrm>
          <a:custGeom>
            <a:avLst/>
            <a:gdLst/>
            <a:ahLst/>
            <a:cxnLst/>
            <a:rect l="l" t="t" r="r" b="b"/>
            <a:pathLst>
              <a:path w="4057650" h="685800">
                <a:moveTo>
                  <a:pt x="76199" y="0"/>
                </a:moveTo>
                <a:lnTo>
                  <a:pt x="3981451" y="0"/>
                </a:lnTo>
                <a:cubicBezTo>
                  <a:pt x="4023534" y="0"/>
                  <a:pt x="4057650" y="34116"/>
                  <a:pt x="4057650" y="76199"/>
                </a:cubicBezTo>
                <a:lnTo>
                  <a:pt x="4057650" y="609601"/>
                </a:lnTo>
                <a:cubicBezTo>
                  <a:pt x="4057650" y="651684"/>
                  <a:pt x="4023534" y="685800"/>
                  <a:pt x="3981451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2B2D42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7686675" y="29813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7934325" y="2943225"/>
            <a:ext cx="1514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Linear Transformation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667625" y="3209925"/>
            <a:ext cx="3895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Projects via linear combinations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553325" y="3629025"/>
            <a:ext cx="4057650" cy="685800"/>
          </a:xfrm>
          <a:custGeom>
            <a:avLst/>
            <a:gdLst/>
            <a:ahLst/>
            <a:cxnLst/>
            <a:rect l="l" t="t" r="r" b="b"/>
            <a:pathLst>
              <a:path w="4057650" h="685800">
                <a:moveTo>
                  <a:pt x="76199" y="0"/>
                </a:moveTo>
                <a:lnTo>
                  <a:pt x="3981451" y="0"/>
                </a:lnTo>
                <a:cubicBezTo>
                  <a:pt x="4023534" y="0"/>
                  <a:pt x="4057650" y="34116"/>
                  <a:pt x="4057650" y="76199"/>
                </a:cubicBezTo>
                <a:lnTo>
                  <a:pt x="4057650" y="609601"/>
                </a:lnTo>
                <a:cubicBezTo>
                  <a:pt x="4057650" y="651684"/>
                  <a:pt x="4023534" y="685800"/>
                  <a:pt x="3981451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2B2D42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7686675" y="37814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7934325" y="3743325"/>
            <a:ext cx="1438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Discriminative Focus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667625" y="4010025"/>
            <a:ext cx="3895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Maximizes between-class separation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7362825" y="5305425"/>
            <a:ext cx="4438650" cy="1162050"/>
          </a:xfrm>
          <a:custGeom>
            <a:avLst/>
            <a:gdLst/>
            <a:ahLst/>
            <a:cxnLst/>
            <a:rect l="l" t="t" r="r" b="b"/>
            <a:pathLst>
              <a:path w="4438650" h="1162050">
                <a:moveTo>
                  <a:pt x="76196" y="0"/>
                </a:moveTo>
                <a:lnTo>
                  <a:pt x="4362454" y="0"/>
                </a:lnTo>
                <a:cubicBezTo>
                  <a:pt x="4404536" y="0"/>
                  <a:pt x="4438650" y="34114"/>
                  <a:pt x="4438650" y="76196"/>
                </a:cubicBezTo>
                <a:lnTo>
                  <a:pt x="4438650" y="1085854"/>
                </a:lnTo>
                <a:cubicBezTo>
                  <a:pt x="4438650" y="1127936"/>
                  <a:pt x="4404536" y="1162050"/>
                  <a:pt x="4362454" y="1162050"/>
                </a:cubicBezTo>
                <a:lnTo>
                  <a:pt x="76196" y="1162050"/>
                </a:lnTo>
                <a:cubicBezTo>
                  <a:pt x="34114" y="1162050"/>
                  <a:pt x="0" y="1127936"/>
                  <a:pt x="0" y="1085854"/>
                </a:cubicBezTo>
                <a:lnTo>
                  <a:pt x="0" y="76196"/>
                </a:lnTo>
                <a:cubicBezTo>
                  <a:pt x="0" y="34142"/>
                  <a:pt x="34142" y="0"/>
                  <a:pt x="76196" y="0"/>
                </a:cubicBezTo>
                <a:close/>
              </a:path>
            </a:pathLst>
          </a:custGeom>
          <a:solidFill>
            <a:srgbClr val="5E8B7E">
              <a:alpha val="14902"/>
            </a:srgbClr>
          </a:solidFill>
          <a:ln w="25400">
            <a:solidFill>
              <a:srgbClr val="5E8B7E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7572375" y="550545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7877175" y="5467350"/>
            <a:ext cx="1428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Primary Objective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7524750" y="5810250"/>
            <a:ext cx="41910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Transform features to </a:t>
            </a:r>
            <a:r>
              <a:rPr lang="en-US" sz="1200" b="1" dirty="0">
                <a:solidFill>
                  <a:srgbClr val="EDF2F4"/>
                </a:solidFill>
                <a:highlight>
                  <a:srgbClr val="5E8B7E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emphasize class separability </a:t>
            </a:r>
            <a:r>
              <a:rPr lang="en-US" sz="1200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making subsequent classification more effective.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THEORETICAL FOUNDATION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Idea of LDA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85763" y="1376363"/>
            <a:ext cx="5610225" cy="3133725"/>
          </a:xfrm>
          <a:custGeom>
            <a:avLst/>
            <a:gdLst/>
            <a:ahLst/>
            <a:cxnLst/>
            <a:rect l="l" t="t" r="r" b="b"/>
            <a:pathLst>
              <a:path w="5610225" h="3133725">
                <a:moveTo>
                  <a:pt x="76212" y="0"/>
                </a:moveTo>
                <a:lnTo>
                  <a:pt x="5534013" y="0"/>
                </a:lnTo>
                <a:cubicBezTo>
                  <a:pt x="5576104" y="0"/>
                  <a:pt x="5610225" y="34121"/>
                  <a:pt x="5610225" y="76212"/>
                </a:cubicBezTo>
                <a:lnTo>
                  <a:pt x="5610225" y="3057513"/>
                </a:lnTo>
                <a:cubicBezTo>
                  <a:pt x="5610225" y="3099604"/>
                  <a:pt x="5576104" y="3133725"/>
                  <a:pt x="5534013" y="3133725"/>
                </a:cubicBezTo>
                <a:lnTo>
                  <a:pt x="76212" y="3133725"/>
                </a:lnTo>
                <a:cubicBezTo>
                  <a:pt x="34121" y="3133725"/>
                  <a:pt x="0" y="3099604"/>
                  <a:pt x="0" y="3057513"/>
                </a:cubicBezTo>
                <a:lnTo>
                  <a:pt x="0" y="76212"/>
                </a:lnTo>
                <a:cubicBezTo>
                  <a:pt x="0" y="34150"/>
                  <a:pt x="34150" y="0"/>
                  <a:pt x="76212" y="0"/>
                </a:cubicBezTo>
                <a:close/>
              </a:path>
            </a:pathLst>
          </a:custGeom>
          <a:solidFill>
            <a:srgbClr val="4A6C8C">
              <a:alpha val="14902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604838" y="16097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819150" y="1571625"/>
            <a:ext cx="5076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Optimization Objectives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600075" y="1990725"/>
            <a:ext cx="5200650" cy="1219200"/>
          </a:xfrm>
          <a:custGeom>
            <a:avLst/>
            <a:gdLst/>
            <a:ahLst/>
            <a:cxnLst/>
            <a:rect l="l" t="t" r="r" b="b"/>
            <a:pathLst>
              <a:path w="5200650" h="1219200">
                <a:moveTo>
                  <a:pt x="38100" y="0"/>
                </a:moveTo>
                <a:lnTo>
                  <a:pt x="5124450" y="0"/>
                </a:lnTo>
                <a:cubicBezTo>
                  <a:pt x="5166506" y="0"/>
                  <a:pt x="5200650" y="34144"/>
                  <a:pt x="5200650" y="76200"/>
                </a:cubicBezTo>
                <a:lnTo>
                  <a:pt x="5200650" y="1143000"/>
                </a:lnTo>
                <a:cubicBezTo>
                  <a:pt x="5200650" y="1185056"/>
                  <a:pt x="5166506" y="1219200"/>
                  <a:pt x="5124450" y="1219200"/>
                </a:cubicBezTo>
                <a:lnTo>
                  <a:pt x="38100" y="1219200"/>
                </a:lnTo>
                <a:cubicBezTo>
                  <a:pt x="17072" y="1219200"/>
                  <a:pt x="0" y="1202128"/>
                  <a:pt x="0" y="1181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600075" y="1990725"/>
            <a:ext cx="38100" cy="1219200"/>
          </a:xfrm>
          <a:custGeom>
            <a:avLst/>
            <a:gdLst/>
            <a:ahLst/>
            <a:cxnLst/>
            <a:rect l="l" t="t" r="r" b="b"/>
            <a:pathLst>
              <a:path w="38100" h="1219200">
                <a:moveTo>
                  <a:pt x="38100" y="0"/>
                </a:moveTo>
                <a:lnTo>
                  <a:pt x="38100" y="0"/>
                </a:lnTo>
                <a:lnTo>
                  <a:pt x="38100" y="1219200"/>
                </a:lnTo>
                <a:lnTo>
                  <a:pt x="38100" y="1219200"/>
                </a:lnTo>
                <a:cubicBezTo>
                  <a:pt x="17072" y="1219200"/>
                  <a:pt x="0" y="1202128"/>
                  <a:pt x="0" y="1181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771525" y="21431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5E8B7E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878681" y="22479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68302" y="136155"/>
                </a:moveTo>
                <a:lnTo>
                  <a:pt x="136155" y="168302"/>
                </a:lnTo>
                <a:cubicBezTo>
                  <a:pt x="133075" y="171383"/>
                  <a:pt x="128487" y="172287"/>
                  <a:pt x="124469" y="170613"/>
                </a:cubicBezTo>
                <a:cubicBezTo>
                  <a:pt x="120450" y="168939"/>
                  <a:pt x="117872" y="165054"/>
                  <a:pt x="117872" y="160734"/>
                </a:cubicBezTo>
                <a:lnTo>
                  <a:pt x="117872" y="139303"/>
                </a:lnTo>
                <a:lnTo>
                  <a:pt x="10716" y="139303"/>
                </a:lnTo>
                <a:cubicBezTo>
                  <a:pt x="4789" y="139303"/>
                  <a:pt x="0" y="134515"/>
                  <a:pt x="0" y="128588"/>
                </a:cubicBezTo>
                <a:cubicBezTo>
                  <a:pt x="0" y="122660"/>
                  <a:pt x="4789" y="117872"/>
                  <a:pt x="10716" y="117872"/>
                </a:cubicBezTo>
                <a:lnTo>
                  <a:pt x="117872" y="117872"/>
                </a:lnTo>
                <a:lnTo>
                  <a:pt x="117872" y="96441"/>
                </a:lnTo>
                <a:cubicBezTo>
                  <a:pt x="117872" y="92121"/>
                  <a:pt x="120484" y="88203"/>
                  <a:pt x="124502" y="86529"/>
                </a:cubicBezTo>
                <a:cubicBezTo>
                  <a:pt x="128521" y="84854"/>
                  <a:pt x="133108" y="85792"/>
                  <a:pt x="136189" y="88839"/>
                </a:cubicBezTo>
                <a:lnTo>
                  <a:pt x="168336" y="120986"/>
                </a:lnTo>
                <a:cubicBezTo>
                  <a:pt x="172522" y="125172"/>
                  <a:pt x="172522" y="131970"/>
                  <a:pt x="168336" y="136155"/>
                </a:cubicBezTo>
                <a:close/>
                <a:moveTo>
                  <a:pt x="3148" y="50430"/>
                </a:moveTo>
                <a:cubicBezTo>
                  <a:pt x="-1038" y="46245"/>
                  <a:pt x="-1038" y="39447"/>
                  <a:pt x="3148" y="35261"/>
                </a:cubicBezTo>
                <a:lnTo>
                  <a:pt x="35295" y="3114"/>
                </a:lnTo>
                <a:cubicBezTo>
                  <a:pt x="38375" y="33"/>
                  <a:pt x="42963" y="-871"/>
                  <a:pt x="46981" y="804"/>
                </a:cubicBezTo>
                <a:cubicBezTo>
                  <a:pt x="51000" y="2478"/>
                  <a:pt x="53578" y="6396"/>
                  <a:pt x="53578" y="10716"/>
                </a:cubicBezTo>
                <a:lnTo>
                  <a:pt x="53578" y="32147"/>
                </a:lnTo>
                <a:lnTo>
                  <a:pt x="160734" y="32147"/>
                </a:lnTo>
                <a:cubicBezTo>
                  <a:pt x="166661" y="32147"/>
                  <a:pt x="171450" y="36935"/>
                  <a:pt x="171450" y="42863"/>
                </a:cubicBezTo>
                <a:cubicBezTo>
                  <a:pt x="171450" y="48790"/>
                  <a:pt x="166661" y="53578"/>
                  <a:pt x="160734" y="53578"/>
                </a:cubicBezTo>
                <a:lnTo>
                  <a:pt x="53578" y="53578"/>
                </a:lnTo>
                <a:lnTo>
                  <a:pt x="53578" y="75009"/>
                </a:lnTo>
                <a:cubicBezTo>
                  <a:pt x="53578" y="79329"/>
                  <a:pt x="50966" y="83247"/>
                  <a:pt x="46948" y="84921"/>
                </a:cubicBezTo>
                <a:cubicBezTo>
                  <a:pt x="42929" y="86596"/>
                  <a:pt x="38342" y="85658"/>
                  <a:pt x="35261" y="82611"/>
                </a:cubicBezTo>
                <a:lnTo>
                  <a:pt x="3114" y="50464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1266825" y="2200275"/>
            <a:ext cx="2847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Maximize Between-Class Separation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71525" y="2600325"/>
            <a:ext cx="4953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Push different class centroids as far apart as possible in the projected space.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00075" y="3324225"/>
            <a:ext cx="5200650" cy="990600"/>
          </a:xfrm>
          <a:custGeom>
            <a:avLst/>
            <a:gdLst/>
            <a:ahLst/>
            <a:cxnLst/>
            <a:rect l="l" t="t" r="r" b="b"/>
            <a:pathLst>
              <a:path w="5200650" h="990600">
                <a:moveTo>
                  <a:pt x="38100" y="0"/>
                </a:moveTo>
                <a:lnTo>
                  <a:pt x="5124453" y="0"/>
                </a:lnTo>
                <a:cubicBezTo>
                  <a:pt x="5166535" y="0"/>
                  <a:pt x="5200650" y="34115"/>
                  <a:pt x="5200650" y="76197"/>
                </a:cubicBezTo>
                <a:lnTo>
                  <a:pt x="5200650" y="914403"/>
                </a:lnTo>
                <a:cubicBezTo>
                  <a:pt x="5200650" y="956485"/>
                  <a:pt x="5166535" y="990600"/>
                  <a:pt x="5124453" y="990600"/>
                </a:cubicBezTo>
                <a:lnTo>
                  <a:pt x="38100" y="990600"/>
                </a:lnTo>
                <a:cubicBezTo>
                  <a:pt x="17072" y="990600"/>
                  <a:pt x="0" y="973528"/>
                  <a:pt x="0" y="952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600075" y="3324225"/>
            <a:ext cx="38100" cy="990600"/>
          </a:xfrm>
          <a:custGeom>
            <a:avLst/>
            <a:gdLst/>
            <a:ahLst/>
            <a:cxnLst/>
            <a:rect l="l" t="t" r="r" b="b"/>
            <a:pathLst>
              <a:path w="38100" h="990600">
                <a:moveTo>
                  <a:pt x="38100" y="0"/>
                </a:moveTo>
                <a:lnTo>
                  <a:pt x="38100" y="0"/>
                </a:lnTo>
                <a:lnTo>
                  <a:pt x="38100" y="990600"/>
                </a:lnTo>
                <a:lnTo>
                  <a:pt x="38100" y="990600"/>
                </a:lnTo>
                <a:cubicBezTo>
                  <a:pt x="17072" y="990600"/>
                  <a:pt x="0" y="973528"/>
                  <a:pt x="0" y="952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771525" y="34766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5E8B7E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878681" y="35814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52698" y="75009"/>
                </a:moveTo>
                <a:lnTo>
                  <a:pt x="104477" y="75009"/>
                </a:lnTo>
                <a:cubicBezTo>
                  <a:pt x="100024" y="75009"/>
                  <a:pt x="96441" y="71426"/>
                  <a:pt x="96441" y="66973"/>
                </a:cubicBezTo>
                <a:lnTo>
                  <a:pt x="96441" y="18752"/>
                </a:lnTo>
                <a:cubicBezTo>
                  <a:pt x="96441" y="15504"/>
                  <a:pt x="98383" y="12557"/>
                  <a:pt x="101397" y="11318"/>
                </a:cubicBezTo>
                <a:cubicBezTo>
                  <a:pt x="104410" y="10079"/>
                  <a:pt x="107859" y="10783"/>
                  <a:pt x="110170" y="13060"/>
                </a:cubicBezTo>
                <a:lnTo>
                  <a:pt x="123565" y="26454"/>
                </a:lnTo>
                <a:lnTo>
                  <a:pt x="148144" y="1875"/>
                </a:lnTo>
                <a:cubicBezTo>
                  <a:pt x="149349" y="670"/>
                  <a:pt x="150990" y="0"/>
                  <a:pt x="152698" y="0"/>
                </a:cubicBezTo>
                <a:cubicBezTo>
                  <a:pt x="154405" y="0"/>
                  <a:pt x="156046" y="670"/>
                  <a:pt x="157285" y="1909"/>
                </a:cubicBezTo>
                <a:lnTo>
                  <a:pt x="169575" y="14198"/>
                </a:lnTo>
                <a:cubicBezTo>
                  <a:pt x="170780" y="15404"/>
                  <a:pt x="171450" y="17045"/>
                  <a:pt x="171450" y="18752"/>
                </a:cubicBezTo>
                <a:cubicBezTo>
                  <a:pt x="171450" y="20460"/>
                  <a:pt x="170780" y="22101"/>
                  <a:pt x="169541" y="23340"/>
                </a:cubicBezTo>
                <a:lnTo>
                  <a:pt x="144996" y="47885"/>
                </a:lnTo>
                <a:lnTo>
                  <a:pt x="158390" y="61280"/>
                </a:lnTo>
                <a:cubicBezTo>
                  <a:pt x="160701" y="63591"/>
                  <a:pt x="161371" y="67040"/>
                  <a:pt x="160132" y="70053"/>
                </a:cubicBezTo>
                <a:cubicBezTo>
                  <a:pt x="158893" y="73067"/>
                  <a:pt x="155946" y="75009"/>
                  <a:pt x="152698" y="75009"/>
                </a:cubicBezTo>
                <a:close/>
                <a:moveTo>
                  <a:pt x="152698" y="96441"/>
                </a:moveTo>
                <a:cubicBezTo>
                  <a:pt x="155946" y="96441"/>
                  <a:pt x="158893" y="98383"/>
                  <a:pt x="160132" y="101397"/>
                </a:cubicBezTo>
                <a:cubicBezTo>
                  <a:pt x="161371" y="104410"/>
                  <a:pt x="160701" y="107859"/>
                  <a:pt x="158390" y="110170"/>
                </a:cubicBezTo>
                <a:lnTo>
                  <a:pt x="144996" y="123565"/>
                </a:lnTo>
                <a:lnTo>
                  <a:pt x="169575" y="148144"/>
                </a:lnTo>
                <a:cubicBezTo>
                  <a:pt x="170780" y="149349"/>
                  <a:pt x="171483" y="150990"/>
                  <a:pt x="171483" y="152731"/>
                </a:cubicBezTo>
                <a:cubicBezTo>
                  <a:pt x="171483" y="154472"/>
                  <a:pt x="170814" y="156080"/>
                  <a:pt x="169575" y="157319"/>
                </a:cubicBezTo>
                <a:lnTo>
                  <a:pt x="157285" y="169608"/>
                </a:lnTo>
                <a:cubicBezTo>
                  <a:pt x="156046" y="170780"/>
                  <a:pt x="154405" y="171450"/>
                  <a:pt x="152698" y="171450"/>
                </a:cubicBezTo>
                <a:cubicBezTo>
                  <a:pt x="150990" y="171450"/>
                  <a:pt x="149349" y="170780"/>
                  <a:pt x="148110" y="169541"/>
                </a:cubicBezTo>
                <a:lnTo>
                  <a:pt x="123565" y="144996"/>
                </a:lnTo>
                <a:lnTo>
                  <a:pt x="110170" y="158390"/>
                </a:lnTo>
                <a:cubicBezTo>
                  <a:pt x="107859" y="160701"/>
                  <a:pt x="104410" y="161371"/>
                  <a:pt x="101397" y="160132"/>
                </a:cubicBezTo>
                <a:cubicBezTo>
                  <a:pt x="98383" y="158893"/>
                  <a:pt x="96441" y="155946"/>
                  <a:pt x="96441" y="152698"/>
                </a:cubicBezTo>
                <a:lnTo>
                  <a:pt x="96441" y="104477"/>
                </a:lnTo>
                <a:cubicBezTo>
                  <a:pt x="96441" y="100024"/>
                  <a:pt x="100024" y="96441"/>
                  <a:pt x="104477" y="96441"/>
                </a:cubicBezTo>
                <a:lnTo>
                  <a:pt x="152698" y="96441"/>
                </a:lnTo>
                <a:close/>
                <a:moveTo>
                  <a:pt x="66973" y="96441"/>
                </a:moveTo>
                <a:cubicBezTo>
                  <a:pt x="71426" y="96441"/>
                  <a:pt x="75009" y="100024"/>
                  <a:pt x="75009" y="104477"/>
                </a:cubicBezTo>
                <a:lnTo>
                  <a:pt x="75009" y="152698"/>
                </a:lnTo>
                <a:cubicBezTo>
                  <a:pt x="75009" y="155946"/>
                  <a:pt x="73067" y="158893"/>
                  <a:pt x="70053" y="160132"/>
                </a:cubicBezTo>
                <a:cubicBezTo>
                  <a:pt x="67040" y="161371"/>
                  <a:pt x="63591" y="160701"/>
                  <a:pt x="61280" y="158390"/>
                </a:cubicBezTo>
                <a:lnTo>
                  <a:pt x="47885" y="144996"/>
                </a:lnTo>
                <a:lnTo>
                  <a:pt x="23306" y="169575"/>
                </a:lnTo>
                <a:cubicBezTo>
                  <a:pt x="22101" y="170780"/>
                  <a:pt x="20460" y="171450"/>
                  <a:pt x="18752" y="171450"/>
                </a:cubicBezTo>
                <a:cubicBezTo>
                  <a:pt x="17045" y="171450"/>
                  <a:pt x="15404" y="170780"/>
                  <a:pt x="14165" y="169541"/>
                </a:cubicBezTo>
                <a:lnTo>
                  <a:pt x="1909" y="157285"/>
                </a:lnTo>
                <a:cubicBezTo>
                  <a:pt x="670" y="156046"/>
                  <a:pt x="0" y="154405"/>
                  <a:pt x="0" y="152698"/>
                </a:cubicBezTo>
                <a:cubicBezTo>
                  <a:pt x="0" y="150990"/>
                  <a:pt x="670" y="149349"/>
                  <a:pt x="1909" y="148110"/>
                </a:cubicBezTo>
                <a:lnTo>
                  <a:pt x="26454" y="123565"/>
                </a:lnTo>
                <a:lnTo>
                  <a:pt x="13060" y="110170"/>
                </a:lnTo>
                <a:cubicBezTo>
                  <a:pt x="10749" y="107859"/>
                  <a:pt x="10079" y="104410"/>
                  <a:pt x="11318" y="101397"/>
                </a:cubicBezTo>
                <a:cubicBezTo>
                  <a:pt x="12557" y="98383"/>
                  <a:pt x="15504" y="96441"/>
                  <a:pt x="18752" y="96441"/>
                </a:cubicBezTo>
                <a:lnTo>
                  <a:pt x="66973" y="96441"/>
                </a:lnTo>
                <a:close/>
                <a:moveTo>
                  <a:pt x="18752" y="75009"/>
                </a:moveTo>
                <a:cubicBezTo>
                  <a:pt x="15504" y="75009"/>
                  <a:pt x="12557" y="73067"/>
                  <a:pt x="11318" y="70053"/>
                </a:cubicBezTo>
                <a:cubicBezTo>
                  <a:pt x="10079" y="67040"/>
                  <a:pt x="10783" y="63591"/>
                  <a:pt x="13060" y="61280"/>
                </a:cubicBezTo>
                <a:lnTo>
                  <a:pt x="26454" y="47885"/>
                </a:lnTo>
                <a:lnTo>
                  <a:pt x="1909" y="23340"/>
                </a:lnTo>
                <a:cubicBezTo>
                  <a:pt x="670" y="22101"/>
                  <a:pt x="0" y="20460"/>
                  <a:pt x="0" y="18752"/>
                </a:cubicBezTo>
                <a:cubicBezTo>
                  <a:pt x="0" y="17045"/>
                  <a:pt x="670" y="15404"/>
                  <a:pt x="1909" y="14165"/>
                </a:cubicBezTo>
                <a:lnTo>
                  <a:pt x="14165" y="1909"/>
                </a:lnTo>
                <a:cubicBezTo>
                  <a:pt x="15404" y="670"/>
                  <a:pt x="17045" y="0"/>
                  <a:pt x="18752" y="0"/>
                </a:cubicBezTo>
                <a:cubicBezTo>
                  <a:pt x="20460" y="0"/>
                  <a:pt x="22101" y="670"/>
                  <a:pt x="23340" y="1909"/>
                </a:cubicBezTo>
                <a:lnTo>
                  <a:pt x="47885" y="26454"/>
                </a:lnTo>
                <a:lnTo>
                  <a:pt x="61280" y="13060"/>
                </a:lnTo>
                <a:cubicBezTo>
                  <a:pt x="63591" y="10749"/>
                  <a:pt x="67040" y="10079"/>
                  <a:pt x="70053" y="11318"/>
                </a:cubicBezTo>
                <a:cubicBezTo>
                  <a:pt x="73067" y="12557"/>
                  <a:pt x="75009" y="15504"/>
                  <a:pt x="75009" y="18752"/>
                </a:cubicBezTo>
                <a:lnTo>
                  <a:pt x="75009" y="66973"/>
                </a:lnTo>
                <a:cubicBezTo>
                  <a:pt x="75009" y="71426"/>
                  <a:pt x="71426" y="75009"/>
                  <a:pt x="66973" y="75009"/>
                </a:cubicBezTo>
                <a:lnTo>
                  <a:pt x="18752" y="75009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1266825" y="3533775"/>
            <a:ext cx="2495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Minimize Within-Class Variation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71525" y="3933825"/>
            <a:ext cx="4953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Keep samples from the same class tightly clustered together.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85763" y="4672013"/>
            <a:ext cx="5610225" cy="1190625"/>
          </a:xfrm>
          <a:custGeom>
            <a:avLst/>
            <a:gdLst/>
            <a:ahLst/>
            <a:cxnLst/>
            <a:rect l="l" t="t" r="r" b="b"/>
            <a:pathLst>
              <a:path w="5610225" h="1190625">
                <a:moveTo>
                  <a:pt x="76200" y="0"/>
                </a:moveTo>
                <a:lnTo>
                  <a:pt x="5534025" y="0"/>
                </a:lnTo>
                <a:cubicBezTo>
                  <a:pt x="5576081" y="0"/>
                  <a:pt x="5610225" y="34144"/>
                  <a:pt x="5610225" y="76200"/>
                </a:cubicBezTo>
                <a:lnTo>
                  <a:pt x="5610225" y="1114425"/>
                </a:lnTo>
                <a:cubicBezTo>
                  <a:pt x="5610225" y="1156481"/>
                  <a:pt x="5576081" y="1190625"/>
                  <a:pt x="5534025" y="1190625"/>
                </a:cubicBezTo>
                <a:lnTo>
                  <a:pt x="76200" y="1190625"/>
                </a:lnTo>
                <a:cubicBezTo>
                  <a:pt x="34144" y="1190625"/>
                  <a:pt x="0" y="1156481"/>
                  <a:pt x="0" y="11144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5E8B7E">
              <a:alpha val="10196"/>
            </a:srgbClr>
          </a:solidFill>
          <a:ln w="12700">
            <a:solidFill>
              <a:srgbClr val="5E8B7E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542925" y="486727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42875" y="11906"/>
                </a:moveTo>
                <a:lnTo>
                  <a:pt x="190500" y="11906"/>
                </a:lnTo>
                <a:cubicBezTo>
                  <a:pt x="197086" y="11906"/>
                  <a:pt x="202406" y="17227"/>
                  <a:pt x="202406" y="23812"/>
                </a:cubicBezTo>
                <a:cubicBezTo>
                  <a:pt x="202406" y="30398"/>
                  <a:pt x="197086" y="35719"/>
                  <a:pt x="190500" y="35719"/>
                </a:cubicBezTo>
                <a:lnTo>
                  <a:pt x="148233" y="35719"/>
                </a:lnTo>
                <a:cubicBezTo>
                  <a:pt x="146298" y="45318"/>
                  <a:pt x="139712" y="53243"/>
                  <a:pt x="130969" y="57038"/>
                </a:cubicBezTo>
                <a:lnTo>
                  <a:pt x="130969" y="166688"/>
                </a:lnTo>
                <a:lnTo>
                  <a:pt x="190500" y="166688"/>
                </a:lnTo>
                <a:cubicBezTo>
                  <a:pt x="197086" y="166688"/>
                  <a:pt x="202406" y="172008"/>
                  <a:pt x="202406" y="178594"/>
                </a:cubicBezTo>
                <a:cubicBezTo>
                  <a:pt x="202406" y="185179"/>
                  <a:pt x="197086" y="190500"/>
                  <a:pt x="190500" y="190500"/>
                </a:cubicBezTo>
                <a:lnTo>
                  <a:pt x="47625" y="190500"/>
                </a:lnTo>
                <a:cubicBezTo>
                  <a:pt x="41039" y="190500"/>
                  <a:pt x="35719" y="185179"/>
                  <a:pt x="35719" y="178594"/>
                </a:cubicBezTo>
                <a:cubicBezTo>
                  <a:pt x="35719" y="172008"/>
                  <a:pt x="41039" y="166688"/>
                  <a:pt x="47625" y="166688"/>
                </a:cubicBezTo>
                <a:lnTo>
                  <a:pt x="107156" y="166688"/>
                </a:lnTo>
                <a:lnTo>
                  <a:pt x="107156" y="57038"/>
                </a:lnTo>
                <a:cubicBezTo>
                  <a:pt x="98413" y="53206"/>
                  <a:pt x="91827" y="45281"/>
                  <a:pt x="89892" y="35719"/>
                </a:cubicBezTo>
                <a:lnTo>
                  <a:pt x="47625" y="35719"/>
                </a:lnTo>
                <a:cubicBezTo>
                  <a:pt x="41039" y="35719"/>
                  <a:pt x="35719" y="30398"/>
                  <a:pt x="35719" y="23812"/>
                </a:cubicBezTo>
                <a:cubicBezTo>
                  <a:pt x="35719" y="17227"/>
                  <a:pt x="41039" y="11906"/>
                  <a:pt x="47625" y="11906"/>
                </a:cubicBezTo>
                <a:lnTo>
                  <a:pt x="95250" y="11906"/>
                </a:lnTo>
                <a:cubicBezTo>
                  <a:pt x="100682" y="4688"/>
                  <a:pt x="109314" y="0"/>
                  <a:pt x="119063" y="0"/>
                </a:cubicBezTo>
                <a:cubicBezTo>
                  <a:pt x="128811" y="0"/>
                  <a:pt x="137443" y="4688"/>
                  <a:pt x="142875" y="11906"/>
                </a:cubicBezTo>
                <a:close/>
                <a:moveTo>
                  <a:pt x="163562" y="119063"/>
                </a:moveTo>
                <a:lnTo>
                  <a:pt x="217438" y="119063"/>
                </a:lnTo>
                <a:lnTo>
                  <a:pt x="190500" y="72851"/>
                </a:lnTo>
                <a:lnTo>
                  <a:pt x="163562" y="119063"/>
                </a:lnTo>
                <a:close/>
                <a:moveTo>
                  <a:pt x="190500" y="154781"/>
                </a:moveTo>
                <a:cubicBezTo>
                  <a:pt x="167097" y="154781"/>
                  <a:pt x="147638" y="142131"/>
                  <a:pt x="143619" y="125425"/>
                </a:cubicBezTo>
                <a:cubicBezTo>
                  <a:pt x="142652" y="121332"/>
                  <a:pt x="143991" y="117128"/>
                  <a:pt x="146112" y="113481"/>
                </a:cubicBezTo>
                <a:lnTo>
                  <a:pt x="181533" y="52760"/>
                </a:lnTo>
                <a:cubicBezTo>
                  <a:pt x="183393" y="49560"/>
                  <a:pt x="186817" y="47625"/>
                  <a:pt x="190500" y="47625"/>
                </a:cubicBezTo>
                <a:cubicBezTo>
                  <a:pt x="194183" y="47625"/>
                  <a:pt x="197607" y="49597"/>
                  <a:pt x="199467" y="52760"/>
                </a:cubicBezTo>
                <a:lnTo>
                  <a:pt x="234888" y="113481"/>
                </a:lnTo>
                <a:cubicBezTo>
                  <a:pt x="237009" y="117128"/>
                  <a:pt x="238348" y="121332"/>
                  <a:pt x="237381" y="125425"/>
                </a:cubicBezTo>
                <a:cubicBezTo>
                  <a:pt x="233363" y="142094"/>
                  <a:pt x="213903" y="154781"/>
                  <a:pt x="190500" y="154781"/>
                </a:cubicBezTo>
                <a:close/>
                <a:moveTo>
                  <a:pt x="47179" y="72851"/>
                </a:moveTo>
                <a:lnTo>
                  <a:pt x="20241" y="119063"/>
                </a:lnTo>
                <a:lnTo>
                  <a:pt x="74154" y="119063"/>
                </a:lnTo>
                <a:lnTo>
                  <a:pt x="47179" y="72851"/>
                </a:lnTo>
                <a:close/>
                <a:moveTo>
                  <a:pt x="335" y="125425"/>
                </a:moveTo>
                <a:cubicBezTo>
                  <a:pt x="-633" y="121332"/>
                  <a:pt x="707" y="117128"/>
                  <a:pt x="2828" y="113481"/>
                </a:cubicBezTo>
                <a:lnTo>
                  <a:pt x="38249" y="52760"/>
                </a:lnTo>
                <a:cubicBezTo>
                  <a:pt x="40109" y="49560"/>
                  <a:pt x="43532" y="47625"/>
                  <a:pt x="47216" y="47625"/>
                </a:cubicBezTo>
                <a:cubicBezTo>
                  <a:pt x="50899" y="47625"/>
                  <a:pt x="54322" y="49597"/>
                  <a:pt x="56183" y="52760"/>
                </a:cubicBezTo>
                <a:lnTo>
                  <a:pt x="91604" y="113481"/>
                </a:lnTo>
                <a:cubicBezTo>
                  <a:pt x="93725" y="117128"/>
                  <a:pt x="95064" y="121332"/>
                  <a:pt x="94097" y="125425"/>
                </a:cubicBezTo>
                <a:cubicBezTo>
                  <a:pt x="90078" y="142094"/>
                  <a:pt x="70619" y="154781"/>
                  <a:pt x="47216" y="154781"/>
                </a:cubicBezTo>
                <a:cubicBezTo>
                  <a:pt x="23812" y="154781"/>
                  <a:pt x="4353" y="142131"/>
                  <a:pt x="335" y="125425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895350" y="4829175"/>
            <a:ext cx="1133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Trade-off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42925" y="5210175"/>
            <a:ext cx="5372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LDA finds the optimal balance: </a:t>
            </a:r>
            <a:r>
              <a:rPr lang="en-US" sz="120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well-separated class means</a:t>
            </a: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</a:t>
            </a:r>
            <a:r>
              <a:rPr lang="en-US" sz="120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minimal internal spread</a:t>
            </a: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96013" y="1376363"/>
            <a:ext cx="5610225" cy="4505325"/>
          </a:xfrm>
          <a:custGeom>
            <a:avLst/>
            <a:gdLst/>
            <a:ahLst/>
            <a:cxnLst/>
            <a:rect l="l" t="t" r="r" b="b"/>
            <a:pathLst>
              <a:path w="5610225" h="4505325">
                <a:moveTo>
                  <a:pt x="76185" y="0"/>
                </a:moveTo>
                <a:lnTo>
                  <a:pt x="5534040" y="0"/>
                </a:lnTo>
                <a:cubicBezTo>
                  <a:pt x="5576116" y="0"/>
                  <a:pt x="5610225" y="34109"/>
                  <a:pt x="5610225" y="76185"/>
                </a:cubicBezTo>
                <a:lnTo>
                  <a:pt x="5610225" y="4429140"/>
                </a:lnTo>
                <a:cubicBezTo>
                  <a:pt x="5610225" y="4471216"/>
                  <a:pt x="5576116" y="4505325"/>
                  <a:pt x="5534040" y="4505325"/>
                </a:cubicBezTo>
                <a:lnTo>
                  <a:pt x="76185" y="4505325"/>
                </a:lnTo>
                <a:cubicBezTo>
                  <a:pt x="34109" y="4505325"/>
                  <a:pt x="0" y="4471216"/>
                  <a:pt x="0" y="4429140"/>
                </a:cubicBezTo>
                <a:lnTo>
                  <a:pt x="0" y="76185"/>
                </a:lnTo>
                <a:cubicBezTo>
                  <a:pt x="0" y="34137"/>
                  <a:pt x="34137" y="0"/>
                  <a:pt x="76185" y="0"/>
                </a:cubicBezTo>
                <a:close/>
              </a:path>
            </a:pathLst>
          </a:custGeom>
          <a:solidFill>
            <a:srgbClr val="4A6C8C">
              <a:alpha val="14902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6415088" y="16097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4519" y="85018"/>
                </a:moveTo>
                <a:cubicBezTo>
                  <a:pt x="29468" y="50416"/>
                  <a:pt x="59271" y="23812"/>
                  <a:pt x="95250" y="23812"/>
                </a:cubicBezTo>
                <a:cubicBezTo>
                  <a:pt x="114970" y="23812"/>
                  <a:pt x="132829" y="31812"/>
                  <a:pt x="145777" y="44723"/>
                </a:cubicBezTo>
                <a:cubicBezTo>
                  <a:pt x="145852" y="44797"/>
                  <a:pt x="145926" y="44872"/>
                  <a:pt x="146000" y="44946"/>
                </a:cubicBezTo>
                <a:lnTo>
                  <a:pt x="148828" y="47625"/>
                </a:lnTo>
                <a:lnTo>
                  <a:pt x="131006" y="47625"/>
                </a:lnTo>
                <a:cubicBezTo>
                  <a:pt x="124420" y="47625"/>
                  <a:pt x="119100" y="52946"/>
                  <a:pt x="119100" y="59531"/>
                </a:cubicBezTo>
                <a:cubicBezTo>
                  <a:pt x="119100" y="66117"/>
                  <a:pt x="124420" y="71438"/>
                  <a:pt x="131006" y="71438"/>
                </a:cubicBezTo>
                <a:lnTo>
                  <a:pt x="178631" y="71438"/>
                </a:lnTo>
                <a:cubicBezTo>
                  <a:pt x="185217" y="71438"/>
                  <a:pt x="190537" y="66117"/>
                  <a:pt x="190537" y="59531"/>
                </a:cubicBezTo>
                <a:lnTo>
                  <a:pt x="190537" y="11906"/>
                </a:lnTo>
                <a:cubicBezTo>
                  <a:pt x="190537" y="5321"/>
                  <a:pt x="185217" y="0"/>
                  <a:pt x="178631" y="0"/>
                </a:cubicBezTo>
                <a:cubicBezTo>
                  <a:pt x="172045" y="0"/>
                  <a:pt x="166725" y="5321"/>
                  <a:pt x="166725" y="11906"/>
                </a:cubicBezTo>
                <a:lnTo>
                  <a:pt x="166725" y="31775"/>
                </a:lnTo>
                <a:lnTo>
                  <a:pt x="162520" y="27794"/>
                </a:lnTo>
                <a:cubicBezTo>
                  <a:pt x="145293" y="10641"/>
                  <a:pt x="121481" y="0"/>
                  <a:pt x="95250" y="0"/>
                </a:cubicBezTo>
                <a:cubicBezTo>
                  <a:pt x="47253" y="0"/>
                  <a:pt x="7553" y="35496"/>
                  <a:pt x="967" y="81669"/>
                </a:cubicBezTo>
                <a:cubicBezTo>
                  <a:pt x="37" y="88181"/>
                  <a:pt x="4539" y="94208"/>
                  <a:pt x="11050" y="95138"/>
                </a:cubicBezTo>
                <a:cubicBezTo>
                  <a:pt x="17562" y="96069"/>
                  <a:pt x="23589" y="91529"/>
                  <a:pt x="24519" y="85055"/>
                </a:cubicBezTo>
                <a:close/>
                <a:moveTo>
                  <a:pt x="189533" y="108831"/>
                </a:moveTo>
                <a:cubicBezTo>
                  <a:pt x="190463" y="102319"/>
                  <a:pt x="185924" y="96292"/>
                  <a:pt x="179450" y="95362"/>
                </a:cubicBezTo>
                <a:cubicBezTo>
                  <a:pt x="172975" y="94431"/>
                  <a:pt x="166911" y="98971"/>
                  <a:pt x="165981" y="105445"/>
                </a:cubicBezTo>
                <a:cubicBezTo>
                  <a:pt x="161032" y="140047"/>
                  <a:pt x="131229" y="166650"/>
                  <a:pt x="95250" y="166650"/>
                </a:cubicBezTo>
                <a:cubicBezTo>
                  <a:pt x="75530" y="166650"/>
                  <a:pt x="57671" y="158651"/>
                  <a:pt x="44723" y="145740"/>
                </a:cubicBezTo>
                <a:cubicBezTo>
                  <a:pt x="44648" y="145666"/>
                  <a:pt x="44574" y="145591"/>
                  <a:pt x="44500" y="145517"/>
                </a:cubicBezTo>
                <a:lnTo>
                  <a:pt x="41672" y="142838"/>
                </a:lnTo>
                <a:lnTo>
                  <a:pt x="59494" y="142838"/>
                </a:lnTo>
                <a:cubicBezTo>
                  <a:pt x="66080" y="142838"/>
                  <a:pt x="71400" y="137517"/>
                  <a:pt x="71400" y="130932"/>
                </a:cubicBezTo>
                <a:cubicBezTo>
                  <a:pt x="71400" y="124346"/>
                  <a:pt x="66080" y="119025"/>
                  <a:pt x="59494" y="119025"/>
                </a:cubicBezTo>
                <a:lnTo>
                  <a:pt x="11906" y="119063"/>
                </a:lnTo>
                <a:cubicBezTo>
                  <a:pt x="8744" y="119063"/>
                  <a:pt x="5693" y="120328"/>
                  <a:pt x="3460" y="122597"/>
                </a:cubicBezTo>
                <a:cubicBezTo>
                  <a:pt x="1228" y="124867"/>
                  <a:pt x="-37" y="127881"/>
                  <a:pt x="0" y="131080"/>
                </a:cubicBezTo>
                <a:lnTo>
                  <a:pt x="372" y="178333"/>
                </a:lnTo>
                <a:cubicBezTo>
                  <a:pt x="409" y="184919"/>
                  <a:pt x="5804" y="190202"/>
                  <a:pt x="12390" y="190128"/>
                </a:cubicBezTo>
                <a:cubicBezTo>
                  <a:pt x="18976" y="190054"/>
                  <a:pt x="24259" y="184696"/>
                  <a:pt x="24185" y="178110"/>
                </a:cubicBezTo>
                <a:lnTo>
                  <a:pt x="24036" y="158948"/>
                </a:lnTo>
                <a:lnTo>
                  <a:pt x="28017" y="162706"/>
                </a:lnTo>
                <a:cubicBezTo>
                  <a:pt x="45244" y="179859"/>
                  <a:pt x="69019" y="190500"/>
                  <a:pt x="95250" y="190500"/>
                </a:cubicBezTo>
                <a:cubicBezTo>
                  <a:pt x="143247" y="190500"/>
                  <a:pt x="182947" y="155004"/>
                  <a:pt x="189533" y="108831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6629400" y="1571625"/>
            <a:ext cx="5076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Mathematical Formulation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391275" y="1990725"/>
            <a:ext cx="5219700" cy="1371600"/>
          </a:xfrm>
          <a:custGeom>
            <a:avLst/>
            <a:gdLst/>
            <a:ahLst/>
            <a:cxnLst/>
            <a:rect l="l" t="t" r="r" b="b"/>
            <a:pathLst>
              <a:path w="5219700" h="1371600">
                <a:moveTo>
                  <a:pt x="76206" y="0"/>
                </a:moveTo>
                <a:lnTo>
                  <a:pt x="5143494" y="0"/>
                </a:lnTo>
                <a:cubicBezTo>
                  <a:pt x="5185581" y="0"/>
                  <a:pt x="5219700" y="34119"/>
                  <a:pt x="5219700" y="76206"/>
                </a:cubicBezTo>
                <a:lnTo>
                  <a:pt x="5219700" y="1295394"/>
                </a:lnTo>
                <a:cubicBezTo>
                  <a:pt x="5219700" y="1337481"/>
                  <a:pt x="5185581" y="1371600"/>
                  <a:pt x="5143494" y="1371600"/>
                </a:cubicBezTo>
                <a:lnTo>
                  <a:pt x="76206" y="1371600"/>
                </a:lnTo>
                <a:cubicBezTo>
                  <a:pt x="34119" y="1371600"/>
                  <a:pt x="0" y="1337481"/>
                  <a:pt x="0" y="1295394"/>
                </a:cubicBezTo>
                <a:lnTo>
                  <a:pt x="0" y="76206"/>
                </a:lnTo>
                <a:cubicBezTo>
                  <a:pt x="0" y="34147"/>
                  <a:pt x="34147" y="0"/>
                  <a:pt x="76206" y="0"/>
                </a:cubicBezTo>
                <a:close/>
              </a:path>
            </a:pathLst>
          </a:custGeom>
          <a:solidFill>
            <a:srgbClr val="2B2D42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6581775" y="2181225"/>
            <a:ext cx="4914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Optimization criterion: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391275" y="3514725"/>
            <a:ext cx="5219700" cy="647700"/>
          </a:xfrm>
          <a:custGeom>
            <a:avLst/>
            <a:gdLst/>
            <a:ahLst/>
            <a:cxnLst/>
            <a:rect l="l" t="t" r="r" b="b"/>
            <a:pathLst>
              <a:path w="5219700" h="647700">
                <a:moveTo>
                  <a:pt x="76202" y="0"/>
                </a:moveTo>
                <a:lnTo>
                  <a:pt x="5143498" y="0"/>
                </a:lnTo>
                <a:cubicBezTo>
                  <a:pt x="5185583" y="0"/>
                  <a:pt x="5219700" y="34117"/>
                  <a:pt x="5219700" y="76202"/>
                </a:cubicBezTo>
                <a:lnTo>
                  <a:pt x="5219700" y="571498"/>
                </a:lnTo>
                <a:cubicBezTo>
                  <a:pt x="5219700" y="613583"/>
                  <a:pt x="5185583" y="647700"/>
                  <a:pt x="514349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2B2D42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6505575" y="36290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E8B7E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467475" y="3629025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</a:t>
            </a:r>
            <a:r>
              <a:rPr lang="en-US" sz="900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924675" y="3629025"/>
            <a:ext cx="2533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Between-Class Scatter Matrix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924675" y="3857625"/>
            <a:ext cx="2524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Measures separation between class means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91275" y="4276725"/>
            <a:ext cx="5219700" cy="647700"/>
          </a:xfrm>
          <a:custGeom>
            <a:avLst/>
            <a:gdLst/>
            <a:ahLst/>
            <a:cxnLst/>
            <a:rect l="l" t="t" r="r" b="b"/>
            <a:pathLst>
              <a:path w="5219700" h="647700">
                <a:moveTo>
                  <a:pt x="76202" y="0"/>
                </a:moveTo>
                <a:lnTo>
                  <a:pt x="5143498" y="0"/>
                </a:lnTo>
                <a:cubicBezTo>
                  <a:pt x="5185583" y="0"/>
                  <a:pt x="5219700" y="34117"/>
                  <a:pt x="5219700" y="76202"/>
                </a:cubicBezTo>
                <a:lnTo>
                  <a:pt x="5219700" y="571498"/>
                </a:lnTo>
                <a:cubicBezTo>
                  <a:pt x="5219700" y="613583"/>
                  <a:pt x="5185583" y="647700"/>
                  <a:pt x="514349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2B2D42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6505575" y="43910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D99AE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467475" y="4391025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</a:t>
            </a:r>
            <a:r>
              <a:rPr lang="en-US" sz="900" b="1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924675" y="4391025"/>
            <a:ext cx="2066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Within-Class Scatter Matrix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924675" y="4619625"/>
            <a:ext cx="2057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Measures spread within each class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91275" y="5038725"/>
            <a:ext cx="5219700" cy="647700"/>
          </a:xfrm>
          <a:custGeom>
            <a:avLst/>
            <a:gdLst/>
            <a:ahLst/>
            <a:cxnLst/>
            <a:rect l="l" t="t" r="r" b="b"/>
            <a:pathLst>
              <a:path w="5219700" h="647700">
                <a:moveTo>
                  <a:pt x="76202" y="0"/>
                </a:moveTo>
                <a:lnTo>
                  <a:pt x="5143498" y="0"/>
                </a:lnTo>
                <a:cubicBezTo>
                  <a:pt x="5185583" y="0"/>
                  <a:pt x="5219700" y="34117"/>
                  <a:pt x="5219700" y="76202"/>
                </a:cubicBezTo>
                <a:lnTo>
                  <a:pt x="5219700" y="571498"/>
                </a:lnTo>
                <a:cubicBezTo>
                  <a:pt x="5219700" y="613583"/>
                  <a:pt x="5185583" y="647700"/>
                  <a:pt x="514349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2B2D42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Shape 38"/>
          <p:cNvSpPr/>
          <p:nvPr/>
        </p:nvSpPr>
        <p:spPr>
          <a:xfrm>
            <a:off x="6505575" y="51530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6467475" y="5153025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924675" y="5153025"/>
            <a:ext cx="1933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Transformation Matrix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924675" y="5381625"/>
            <a:ext cx="1924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Projection directions to optimize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200775" y="6048375"/>
            <a:ext cx="5600700" cy="571500"/>
          </a:xfrm>
          <a:custGeom>
            <a:avLst/>
            <a:gdLst/>
            <a:ahLst/>
            <a:cxnLst/>
            <a:rect l="l" t="t" r="r" b="b"/>
            <a:pathLst>
              <a:path w="5600700" h="571500">
                <a:moveTo>
                  <a:pt x="76198" y="0"/>
                </a:moveTo>
                <a:lnTo>
                  <a:pt x="5524502" y="0"/>
                </a:lnTo>
                <a:cubicBezTo>
                  <a:pt x="5566585" y="0"/>
                  <a:pt x="5600700" y="34115"/>
                  <a:pt x="5600700" y="76198"/>
                </a:cubicBezTo>
                <a:lnTo>
                  <a:pt x="5600700" y="495302"/>
                </a:lnTo>
                <a:cubicBezTo>
                  <a:pt x="5600700" y="537385"/>
                  <a:pt x="5566585" y="571500"/>
                  <a:pt x="5524502" y="571500"/>
                </a:cubicBezTo>
                <a:lnTo>
                  <a:pt x="76198" y="571500"/>
                </a:lnTo>
                <a:cubicBezTo>
                  <a:pt x="34115" y="571500"/>
                  <a:pt x="0" y="537385"/>
                  <a:pt x="0" y="49530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5E8B7E">
              <a:alpha val="14902"/>
            </a:srgbClr>
          </a:solidFill>
          <a:ln w="25400">
            <a:solidFill>
              <a:srgbClr val="5E8B7E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5" name="Shape 43"/>
          <p:cNvSpPr/>
          <p:nvPr/>
        </p:nvSpPr>
        <p:spPr>
          <a:xfrm>
            <a:off x="6391275" y="6253163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9525" y="38100"/>
                </a:moveTo>
                <a:cubicBezTo>
                  <a:pt x="4256" y="38100"/>
                  <a:pt x="0" y="42356"/>
                  <a:pt x="0" y="47625"/>
                </a:cubicBezTo>
                <a:cubicBezTo>
                  <a:pt x="0" y="52894"/>
                  <a:pt x="4256" y="57150"/>
                  <a:pt x="9525" y="57150"/>
                </a:cubicBezTo>
                <a:lnTo>
                  <a:pt x="123825" y="57150"/>
                </a:lnTo>
                <a:cubicBezTo>
                  <a:pt x="129094" y="57150"/>
                  <a:pt x="133350" y="52894"/>
                  <a:pt x="133350" y="47625"/>
                </a:cubicBezTo>
                <a:cubicBezTo>
                  <a:pt x="133350" y="42356"/>
                  <a:pt x="129094" y="38100"/>
                  <a:pt x="123825" y="38100"/>
                </a:cubicBezTo>
                <a:lnTo>
                  <a:pt x="9525" y="38100"/>
                </a:lnTo>
                <a:close/>
                <a:moveTo>
                  <a:pt x="9525" y="95250"/>
                </a:moveTo>
                <a:cubicBezTo>
                  <a:pt x="4256" y="95250"/>
                  <a:pt x="0" y="99506"/>
                  <a:pt x="0" y="104775"/>
                </a:cubicBezTo>
                <a:cubicBezTo>
                  <a:pt x="0" y="110044"/>
                  <a:pt x="4256" y="114300"/>
                  <a:pt x="9525" y="114300"/>
                </a:cubicBezTo>
                <a:lnTo>
                  <a:pt x="123825" y="114300"/>
                </a:lnTo>
                <a:cubicBezTo>
                  <a:pt x="129094" y="114300"/>
                  <a:pt x="133350" y="110044"/>
                  <a:pt x="133350" y="104775"/>
                </a:cubicBezTo>
                <a:cubicBezTo>
                  <a:pt x="133350" y="99506"/>
                  <a:pt x="129094" y="95250"/>
                  <a:pt x="123825" y="95250"/>
                </a:cubicBezTo>
                <a:lnTo>
                  <a:pt x="9525" y="95250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6877050" y="6086475"/>
            <a:ext cx="51054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                    Solution:</a:t>
            </a:r>
            <a:r>
              <a:rPr lang="en-US" sz="1200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Eigenvectors of</a:t>
            </a:r>
            <a:r>
              <a:rPr lang="en-US" sz="1050" dirty="0">
                <a:solidFill>
                  <a:srgbClr val="EDF2F4"/>
                </a:solidFill>
                <a:highlight>
                  <a:srgbClr val="5E8B7E">
                    <a:alpha val="3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200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corresponding to largest eigenvalues.</a:t>
            </a:r>
            <a:endParaRPr lang="en-US" sz="1600" dirty="0"/>
          </a:p>
        </p:txBody>
      </p:sp>
      <p:pic>
        <p:nvPicPr>
          <p:cNvPr id="47" name="Image 0" descr="https://kimi-img.moonshot.cn/pub/slides/26-02-06-01:21:33-d62d37d7vds35c0tc2e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4109" y="2419350"/>
            <a:ext cx="1963261" cy="790575"/>
          </a:xfrm>
          <a:prstGeom prst="rect">
            <a:avLst/>
          </a:prstGeom>
        </p:spPr>
      </p:pic>
      <p:pic>
        <p:nvPicPr>
          <p:cNvPr id="48" name="Image 1" descr="https://kimi-img.moonshot.cn/pub/slides/26-02-06-01:23:07-d62d3uvtuanr9vgp8i30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810375" y="6048375"/>
            <a:ext cx="669018" cy="39687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9116" y="359116"/>
            <a:ext cx="11545591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b="1" kern="0" spc="57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CRITICAL CONSTRAINT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9116" y="646409"/>
            <a:ext cx="11635370" cy="3591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45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Property of LDA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59116" y="1113261"/>
            <a:ext cx="861879" cy="35912"/>
          </a:xfrm>
          <a:custGeom>
            <a:avLst/>
            <a:gdLst/>
            <a:ahLst/>
            <a:cxnLst/>
            <a:rect l="l" t="t" r="r" b="b"/>
            <a:pathLst>
              <a:path w="861879" h="35912">
                <a:moveTo>
                  <a:pt x="0" y="0"/>
                </a:moveTo>
                <a:lnTo>
                  <a:pt x="861879" y="0"/>
                </a:lnTo>
                <a:lnTo>
                  <a:pt x="861879" y="35912"/>
                </a:lnTo>
                <a:lnTo>
                  <a:pt x="0" y="35912"/>
                </a:lnTo>
                <a:lnTo>
                  <a:pt x="0" y="0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68094" y="1337708"/>
            <a:ext cx="11455811" cy="1490333"/>
          </a:xfrm>
          <a:custGeom>
            <a:avLst/>
            <a:gdLst/>
            <a:ahLst/>
            <a:cxnLst/>
            <a:rect l="l" t="t" r="r" b="b"/>
            <a:pathLst>
              <a:path w="11455811" h="1490333">
                <a:moveTo>
                  <a:pt x="71819" y="0"/>
                </a:moveTo>
                <a:lnTo>
                  <a:pt x="11383992" y="0"/>
                </a:lnTo>
                <a:cubicBezTo>
                  <a:pt x="11423657" y="0"/>
                  <a:pt x="11455811" y="32155"/>
                  <a:pt x="11455811" y="71819"/>
                </a:cubicBezTo>
                <a:lnTo>
                  <a:pt x="11455811" y="1418514"/>
                </a:lnTo>
                <a:cubicBezTo>
                  <a:pt x="11455811" y="1458178"/>
                  <a:pt x="11423657" y="1490333"/>
                  <a:pt x="11383992" y="1490333"/>
                </a:cubicBezTo>
                <a:lnTo>
                  <a:pt x="71819" y="1490333"/>
                </a:lnTo>
                <a:cubicBezTo>
                  <a:pt x="32181" y="1490333"/>
                  <a:pt x="0" y="1458152"/>
                  <a:pt x="0" y="1418514"/>
                </a:cubicBezTo>
                <a:lnTo>
                  <a:pt x="0" y="71819"/>
                </a:lnTo>
                <a:cubicBezTo>
                  <a:pt x="0" y="32181"/>
                  <a:pt x="32181" y="0"/>
                  <a:pt x="71819" y="0"/>
                </a:cubicBezTo>
                <a:close/>
              </a:path>
            </a:pathLst>
          </a:custGeom>
          <a:solidFill>
            <a:srgbClr val="4A6C8C">
              <a:alpha val="14902"/>
            </a:srgbClr>
          </a:solidFill>
          <a:ln w="25400">
            <a:solidFill>
              <a:srgbClr val="5E8B7E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556630" y="1562156"/>
            <a:ext cx="1831493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31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Maximum LDA Components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01520" y="1858427"/>
            <a:ext cx="1741714" cy="736189"/>
          </a:xfrm>
          <a:custGeom>
            <a:avLst/>
            <a:gdLst/>
            <a:ahLst/>
            <a:cxnLst/>
            <a:rect l="l" t="t" r="r" b="b"/>
            <a:pathLst>
              <a:path w="1741714" h="736189">
                <a:moveTo>
                  <a:pt x="71823" y="0"/>
                </a:moveTo>
                <a:lnTo>
                  <a:pt x="1669892" y="0"/>
                </a:lnTo>
                <a:cubicBezTo>
                  <a:pt x="1709558" y="0"/>
                  <a:pt x="1741714" y="32156"/>
                  <a:pt x="1741714" y="71823"/>
                </a:cubicBezTo>
                <a:lnTo>
                  <a:pt x="1741714" y="664366"/>
                </a:lnTo>
                <a:cubicBezTo>
                  <a:pt x="1741714" y="704032"/>
                  <a:pt x="1709558" y="736189"/>
                  <a:pt x="1669892" y="736189"/>
                </a:cubicBezTo>
                <a:lnTo>
                  <a:pt x="71823" y="736189"/>
                </a:lnTo>
                <a:cubicBezTo>
                  <a:pt x="32156" y="736189"/>
                  <a:pt x="0" y="704032"/>
                  <a:pt x="0" y="664366"/>
                </a:cubicBezTo>
                <a:lnTo>
                  <a:pt x="0" y="71823"/>
                </a:lnTo>
                <a:cubicBezTo>
                  <a:pt x="0" y="32183"/>
                  <a:pt x="32183" y="0"/>
                  <a:pt x="71823" y="0"/>
                </a:cubicBezTo>
                <a:close/>
              </a:path>
            </a:pathLst>
          </a:custGeom>
          <a:solidFill>
            <a:srgbClr val="2B2D42">
              <a:alpha val="70196"/>
            </a:srgbClr>
          </a:solidFill>
          <a:ln w="25400">
            <a:solidFill>
              <a:srgbClr val="5E8B7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790056" y="2011052"/>
            <a:ext cx="1364642" cy="430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393" b="1" dirty="0">
                <a:solidFill>
                  <a:srgbClr val="5E8B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 − 1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2564385" y="1651935"/>
            <a:ext cx="8978" cy="861879"/>
          </a:xfrm>
          <a:custGeom>
            <a:avLst/>
            <a:gdLst/>
            <a:ahLst/>
            <a:cxnLst/>
            <a:rect l="l" t="t" r="r" b="b"/>
            <a:pathLst>
              <a:path w="8978" h="861879">
                <a:moveTo>
                  <a:pt x="0" y="0"/>
                </a:moveTo>
                <a:lnTo>
                  <a:pt x="8978" y="0"/>
                </a:lnTo>
                <a:lnTo>
                  <a:pt x="8978" y="861879"/>
                </a:lnTo>
                <a:lnTo>
                  <a:pt x="0" y="861879"/>
                </a:lnTo>
                <a:lnTo>
                  <a:pt x="0" y="0"/>
                </a:lnTo>
                <a:close/>
              </a:path>
            </a:pathLst>
          </a:custGeom>
          <a:solidFill>
            <a:srgbClr val="4A6C8C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2788833" y="1562156"/>
            <a:ext cx="8897108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2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Where: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2788833" y="1885361"/>
            <a:ext cx="8816306" cy="718233"/>
          </a:xfrm>
          <a:custGeom>
            <a:avLst/>
            <a:gdLst/>
            <a:ahLst/>
            <a:cxnLst/>
            <a:rect l="l" t="t" r="r" b="b"/>
            <a:pathLst>
              <a:path w="8816306" h="718233">
                <a:moveTo>
                  <a:pt x="71823" y="0"/>
                </a:moveTo>
                <a:lnTo>
                  <a:pt x="8744483" y="0"/>
                </a:lnTo>
                <a:cubicBezTo>
                  <a:pt x="8784150" y="0"/>
                  <a:pt x="8816306" y="32156"/>
                  <a:pt x="8816306" y="71823"/>
                </a:cubicBezTo>
                <a:lnTo>
                  <a:pt x="8816306" y="646409"/>
                </a:lnTo>
                <a:cubicBezTo>
                  <a:pt x="8816306" y="686076"/>
                  <a:pt x="8784150" y="718233"/>
                  <a:pt x="8744483" y="718233"/>
                </a:cubicBezTo>
                <a:lnTo>
                  <a:pt x="71823" y="718233"/>
                </a:lnTo>
                <a:cubicBezTo>
                  <a:pt x="32156" y="718233"/>
                  <a:pt x="0" y="686076"/>
                  <a:pt x="0" y="646409"/>
                </a:cubicBezTo>
                <a:lnTo>
                  <a:pt x="0" y="71823"/>
                </a:lnTo>
                <a:cubicBezTo>
                  <a:pt x="0" y="32156"/>
                  <a:pt x="32156" y="0"/>
                  <a:pt x="71823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2932480" y="2029007"/>
            <a:ext cx="430940" cy="430940"/>
          </a:xfrm>
          <a:custGeom>
            <a:avLst/>
            <a:gdLst/>
            <a:ahLst/>
            <a:cxnLst/>
            <a:rect l="l" t="t" r="r" b="b"/>
            <a:pathLst>
              <a:path w="430940" h="430940">
                <a:moveTo>
                  <a:pt x="71825" y="0"/>
                </a:moveTo>
                <a:lnTo>
                  <a:pt x="359115" y="0"/>
                </a:lnTo>
                <a:cubicBezTo>
                  <a:pt x="398756" y="0"/>
                  <a:pt x="430940" y="32184"/>
                  <a:pt x="430940" y="71825"/>
                </a:cubicBezTo>
                <a:lnTo>
                  <a:pt x="430940" y="359115"/>
                </a:lnTo>
                <a:cubicBezTo>
                  <a:pt x="430940" y="398756"/>
                  <a:pt x="398756" y="430940"/>
                  <a:pt x="359115" y="430940"/>
                </a:cubicBezTo>
                <a:lnTo>
                  <a:pt x="71825" y="430940"/>
                </a:lnTo>
                <a:cubicBezTo>
                  <a:pt x="32184" y="430940"/>
                  <a:pt x="0" y="398756"/>
                  <a:pt x="0" y="359115"/>
                </a:cubicBezTo>
                <a:lnTo>
                  <a:pt x="0" y="71825"/>
                </a:lnTo>
                <a:cubicBezTo>
                  <a:pt x="0" y="32184"/>
                  <a:pt x="32184" y="0"/>
                  <a:pt x="71825" y="0"/>
                </a:cubicBezTo>
                <a:close/>
              </a:path>
            </a:pathLst>
          </a:custGeom>
          <a:solidFill>
            <a:srgbClr val="5E8B7E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3078721" y="2100831"/>
            <a:ext cx="242404" cy="2872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97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3471154" y="2118786"/>
            <a:ext cx="2711328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14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= number of classes in the dataset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63605" y="3021066"/>
            <a:ext cx="5638127" cy="3097378"/>
          </a:xfrm>
          <a:custGeom>
            <a:avLst/>
            <a:gdLst/>
            <a:ahLst/>
            <a:cxnLst/>
            <a:rect l="l" t="t" r="r" b="b"/>
            <a:pathLst>
              <a:path w="5638127" h="3097378">
                <a:moveTo>
                  <a:pt x="71828" y="0"/>
                </a:moveTo>
                <a:lnTo>
                  <a:pt x="5566298" y="0"/>
                </a:lnTo>
                <a:cubicBezTo>
                  <a:pt x="5605968" y="0"/>
                  <a:pt x="5638127" y="32159"/>
                  <a:pt x="5638127" y="71828"/>
                </a:cubicBezTo>
                <a:lnTo>
                  <a:pt x="5638127" y="3025550"/>
                </a:lnTo>
                <a:cubicBezTo>
                  <a:pt x="5638127" y="3065220"/>
                  <a:pt x="5605968" y="3097378"/>
                  <a:pt x="5566298" y="3097378"/>
                </a:cubicBezTo>
                <a:lnTo>
                  <a:pt x="71828" y="3097378"/>
                </a:lnTo>
                <a:cubicBezTo>
                  <a:pt x="32159" y="3097378"/>
                  <a:pt x="0" y="3065220"/>
                  <a:pt x="0" y="3025550"/>
                </a:cubicBezTo>
                <a:lnTo>
                  <a:pt x="0" y="71828"/>
                </a:lnTo>
                <a:cubicBezTo>
                  <a:pt x="0" y="32185"/>
                  <a:pt x="32185" y="0"/>
                  <a:pt x="71828" y="0"/>
                </a:cubicBezTo>
                <a:close/>
              </a:path>
            </a:pathLst>
          </a:custGeom>
          <a:solidFill>
            <a:srgbClr val="4A6C8C">
              <a:alpha val="14902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547652" y="3205113"/>
            <a:ext cx="430940" cy="430940"/>
          </a:xfrm>
          <a:custGeom>
            <a:avLst/>
            <a:gdLst/>
            <a:ahLst/>
            <a:cxnLst/>
            <a:rect l="l" t="t" r="r" b="b"/>
            <a:pathLst>
              <a:path w="430940" h="430940">
                <a:moveTo>
                  <a:pt x="71825" y="0"/>
                </a:moveTo>
                <a:lnTo>
                  <a:pt x="359115" y="0"/>
                </a:lnTo>
                <a:cubicBezTo>
                  <a:pt x="398756" y="0"/>
                  <a:pt x="430940" y="32184"/>
                  <a:pt x="430940" y="71825"/>
                </a:cubicBezTo>
                <a:lnTo>
                  <a:pt x="430940" y="359115"/>
                </a:lnTo>
                <a:cubicBezTo>
                  <a:pt x="430940" y="398756"/>
                  <a:pt x="398756" y="430940"/>
                  <a:pt x="359115" y="430940"/>
                </a:cubicBezTo>
                <a:lnTo>
                  <a:pt x="71825" y="430940"/>
                </a:lnTo>
                <a:cubicBezTo>
                  <a:pt x="32184" y="430940"/>
                  <a:pt x="0" y="398756"/>
                  <a:pt x="0" y="359115"/>
                </a:cubicBezTo>
                <a:lnTo>
                  <a:pt x="0" y="71825"/>
                </a:lnTo>
                <a:cubicBezTo>
                  <a:pt x="0" y="32184"/>
                  <a:pt x="32184" y="0"/>
                  <a:pt x="71825" y="0"/>
                </a:cubicBezTo>
                <a:close/>
              </a:path>
            </a:pathLst>
          </a:custGeom>
          <a:solidFill>
            <a:srgbClr val="5E8B7E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695788" y="3330804"/>
            <a:ext cx="134669" cy="179558"/>
          </a:xfrm>
          <a:custGeom>
            <a:avLst/>
            <a:gdLst/>
            <a:ahLst/>
            <a:cxnLst/>
            <a:rect l="l" t="t" r="r" b="b"/>
            <a:pathLst>
              <a:path w="134669" h="179558">
                <a:moveTo>
                  <a:pt x="22445" y="0"/>
                </a:moveTo>
                <a:cubicBezTo>
                  <a:pt x="10065" y="0"/>
                  <a:pt x="0" y="10065"/>
                  <a:pt x="0" y="22445"/>
                </a:cubicBezTo>
                <a:lnTo>
                  <a:pt x="0" y="157113"/>
                </a:lnTo>
                <a:cubicBezTo>
                  <a:pt x="0" y="169493"/>
                  <a:pt x="10065" y="179558"/>
                  <a:pt x="22445" y="179558"/>
                </a:cubicBezTo>
                <a:lnTo>
                  <a:pt x="112224" y="179558"/>
                </a:lnTo>
                <a:cubicBezTo>
                  <a:pt x="124604" y="179558"/>
                  <a:pt x="134669" y="169493"/>
                  <a:pt x="134669" y="157113"/>
                </a:cubicBezTo>
                <a:lnTo>
                  <a:pt x="134669" y="22445"/>
                </a:lnTo>
                <a:cubicBezTo>
                  <a:pt x="134669" y="10065"/>
                  <a:pt x="124604" y="0"/>
                  <a:pt x="112224" y="0"/>
                </a:cubicBezTo>
                <a:lnTo>
                  <a:pt x="22445" y="0"/>
                </a:lnTo>
                <a:close/>
                <a:moveTo>
                  <a:pt x="33667" y="22445"/>
                </a:moveTo>
                <a:lnTo>
                  <a:pt x="101001" y="22445"/>
                </a:lnTo>
                <a:cubicBezTo>
                  <a:pt x="107209" y="22445"/>
                  <a:pt x="112224" y="27460"/>
                  <a:pt x="112224" y="33667"/>
                </a:cubicBezTo>
                <a:lnTo>
                  <a:pt x="112224" y="44890"/>
                </a:lnTo>
                <a:cubicBezTo>
                  <a:pt x="112224" y="51097"/>
                  <a:pt x="107209" y="56112"/>
                  <a:pt x="101001" y="56112"/>
                </a:cubicBezTo>
                <a:lnTo>
                  <a:pt x="33667" y="56112"/>
                </a:lnTo>
                <a:cubicBezTo>
                  <a:pt x="27460" y="56112"/>
                  <a:pt x="22445" y="51097"/>
                  <a:pt x="22445" y="44890"/>
                </a:cubicBezTo>
                <a:lnTo>
                  <a:pt x="22445" y="33667"/>
                </a:lnTo>
                <a:cubicBezTo>
                  <a:pt x="22445" y="27460"/>
                  <a:pt x="27460" y="22445"/>
                  <a:pt x="33667" y="22445"/>
                </a:cubicBezTo>
                <a:close/>
                <a:moveTo>
                  <a:pt x="39278" y="81362"/>
                </a:moveTo>
                <a:cubicBezTo>
                  <a:pt x="39278" y="86008"/>
                  <a:pt x="35507" y="89779"/>
                  <a:pt x="30862" y="89779"/>
                </a:cubicBezTo>
                <a:cubicBezTo>
                  <a:pt x="26216" y="89779"/>
                  <a:pt x="22445" y="86008"/>
                  <a:pt x="22445" y="81362"/>
                </a:cubicBezTo>
                <a:cubicBezTo>
                  <a:pt x="22445" y="76717"/>
                  <a:pt x="26216" y="72946"/>
                  <a:pt x="30862" y="72946"/>
                </a:cubicBezTo>
                <a:cubicBezTo>
                  <a:pt x="35507" y="72946"/>
                  <a:pt x="39278" y="76717"/>
                  <a:pt x="39278" y="81362"/>
                </a:cubicBezTo>
                <a:close/>
                <a:moveTo>
                  <a:pt x="67334" y="89779"/>
                </a:moveTo>
                <a:cubicBezTo>
                  <a:pt x="62689" y="89779"/>
                  <a:pt x="58918" y="86008"/>
                  <a:pt x="58918" y="81362"/>
                </a:cubicBezTo>
                <a:cubicBezTo>
                  <a:pt x="58918" y="76717"/>
                  <a:pt x="62689" y="72946"/>
                  <a:pt x="67334" y="72946"/>
                </a:cubicBezTo>
                <a:cubicBezTo>
                  <a:pt x="71980" y="72946"/>
                  <a:pt x="75751" y="76717"/>
                  <a:pt x="75751" y="81362"/>
                </a:cubicBezTo>
                <a:cubicBezTo>
                  <a:pt x="75751" y="86008"/>
                  <a:pt x="71980" y="89779"/>
                  <a:pt x="67334" y="89779"/>
                </a:cubicBezTo>
                <a:close/>
                <a:moveTo>
                  <a:pt x="112224" y="81362"/>
                </a:moveTo>
                <a:cubicBezTo>
                  <a:pt x="112224" y="86008"/>
                  <a:pt x="108452" y="89779"/>
                  <a:pt x="103807" y="89779"/>
                </a:cubicBezTo>
                <a:cubicBezTo>
                  <a:pt x="99162" y="89779"/>
                  <a:pt x="95390" y="86008"/>
                  <a:pt x="95390" y="81362"/>
                </a:cubicBezTo>
                <a:cubicBezTo>
                  <a:pt x="95390" y="76717"/>
                  <a:pt x="99162" y="72946"/>
                  <a:pt x="103807" y="72946"/>
                </a:cubicBezTo>
                <a:cubicBezTo>
                  <a:pt x="108452" y="72946"/>
                  <a:pt x="112224" y="76717"/>
                  <a:pt x="112224" y="81362"/>
                </a:cubicBezTo>
                <a:close/>
                <a:moveTo>
                  <a:pt x="30862" y="123446"/>
                </a:moveTo>
                <a:cubicBezTo>
                  <a:pt x="26216" y="123446"/>
                  <a:pt x="22445" y="119675"/>
                  <a:pt x="22445" y="115029"/>
                </a:cubicBezTo>
                <a:cubicBezTo>
                  <a:pt x="22445" y="110384"/>
                  <a:pt x="26216" y="106613"/>
                  <a:pt x="30862" y="106613"/>
                </a:cubicBezTo>
                <a:cubicBezTo>
                  <a:pt x="35507" y="106613"/>
                  <a:pt x="39278" y="110384"/>
                  <a:pt x="39278" y="115029"/>
                </a:cubicBezTo>
                <a:cubicBezTo>
                  <a:pt x="39278" y="119675"/>
                  <a:pt x="35507" y="123446"/>
                  <a:pt x="30862" y="123446"/>
                </a:cubicBezTo>
                <a:close/>
                <a:moveTo>
                  <a:pt x="75751" y="115029"/>
                </a:moveTo>
                <a:cubicBezTo>
                  <a:pt x="75751" y="119675"/>
                  <a:pt x="71980" y="123446"/>
                  <a:pt x="67334" y="123446"/>
                </a:cubicBezTo>
                <a:cubicBezTo>
                  <a:pt x="62689" y="123446"/>
                  <a:pt x="58918" y="119675"/>
                  <a:pt x="58918" y="115029"/>
                </a:cubicBezTo>
                <a:cubicBezTo>
                  <a:pt x="58918" y="110384"/>
                  <a:pt x="62689" y="106613"/>
                  <a:pt x="67334" y="106613"/>
                </a:cubicBezTo>
                <a:cubicBezTo>
                  <a:pt x="71980" y="106613"/>
                  <a:pt x="75751" y="110384"/>
                  <a:pt x="75751" y="115029"/>
                </a:cubicBezTo>
                <a:close/>
                <a:moveTo>
                  <a:pt x="103807" y="123446"/>
                </a:moveTo>
                <a:cubicBezTo>
                  <a:pt x="99162" y="123446"/>
                  <a:pt x="95390" y="119675"/>
                  <a:pt x="95390" y="115029"/>
                </a:cubicBezTo>
                <a:cubicBezTo>
                  <a:pt x="95390" y="110384"/>
                  <a:pt x="99162" y="106613"/>
                  <a:pt x="103807" y="106613"/>
                </a:cubicBezTo>
                <a:cubicBezTo>
                  <a:pt x="108452" y="106613"/>
                  <a:pt x="112224" y="110384"/>
                  <a:pt x="112224" y="115029"/>
                </a:cubicBezTo>
                <a:cubicBezTo>
                  <a:pt x="112224" y="119675"/>
                  <a:pt x="108452" y="123446"/>
                  <a:pt x="103807" y="123446"/>
                </a:cubicBezTo>
                <a:close/>
                <a:moveTo>
                  <a:pt x="22445" y="148697"/>
                </a:moveTo>
                <a:cubicBezTo>
                  <a:pt x="22445" y="144032"/>
                  <a:pt x="26197" y="140280"/>
                  <a:pt x="30862" y="140280"/>
                </a:cubicBezTo>
                <a:lnTo>
                  <a:pt x="70140" y="140280"/>
                </a:lnTo>
                <a:cubicBezTo>
                  <a:pt x="74804" y="140280"/>
                  <a:pt x="78557" y="144032"/>
                  <a:pt x="78557" y="148697"/>
                </a:cubicBezTo>
                <a:cubicBezTo>
                  <a:pt x="78557" y="153361"/>
                  <a:pt x="74804" y="157113"/>
                  <a:pt x="70140" y="157113"/>
                </a:cubicBezTo>
                <a:lnTo>
                  <a:pt x="30862" y="157113"/>
                </a:lnTo>
                <a:cubicBezTo>
                  <a:pt x="26197" y="157113"/>
                  <a:pt x="22445" y="153361"/>
                  <a:pt x="22445" y="148697"/>
                </a:cubicBezTo>
                <a:close/>
                <a:moveTo>
                  <a:pt x="103807" y="140280"/>
                </a:moveTo>
                <a:cubicBezTo>
                  <a:pt x="108471" y="140280"/>
                  <a:pt x="112224" y="144032"/>
                  <a:pt x="112224" y="148697"/>
                </a:cubicBezTo>
                <a:cubicBezTo>
                  <a:pt x="112224" y="153361"/>
                  <a:pt x="108471" y="157113"/>
                  <a:pt x="103807" y="157113"/>
                </a:cubicBezTo>
                <a:cubicBezTo>
                  <a:pt x="99143" y="157113"/>
                  <a:pt x="95390" y="153361"/>
                  <a:pt x="95390" y="148697"/>
                </a:cubicBezTo>
                <a:cubicBezTo>
                  <a:pt x="95390" y="144032"/>
                  <a:pt x="99143" y="140280"/>
                  <a:pt x="103807" y="14028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1086327" y="3276937"/>
            <a:ext cx="1849449" cy="2872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97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Concrete Example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65608" y="4066993"/>
            <a:ext cx="5252077" cy="897791"/>
          </a:xfrm>
          <a:custGeom>
            <a:avLst/>
            <a:gdLst/>
            <a:ahLst/>
            <a:cxnLst/>
            <a:rect l="l" t="t" r="r" b="b"/>
            <a:pathLst>
              <a:path w="5252077" h="897791">
                <a:moveTo>
                  <a:pt x="35912" y="0"/>
                </a:moveTo>
                <a:lnTo>
                  <a:pt x="5180253" y="0"/>
                </a:lnTo>
                <a:cubicBezTo>
                  <a:pt x="5219920" y="0"/>
                  <a:pt x="5252077" y="32156"/>
                  <a:pt x="5252077" y="71823"/>
                </a:cubicBezTo>
                <a:lnTo>
                  <a:pt x="5252077" y="825968"/>
                </a:lnTo>
                <a:cubicBezTo>
                  <a:pt x="5252077" y="865634"/>
                  <a:pt x="5219920" y="897791"/>
                  <a:pt x="5180253" y="897791"/>
                </a:cubicBezTo>
                <a:lnTo>
                  <a:pt x="35912" y="897791"/>
                </a:lnTo>
                <a:cubicBezTo>
                  <a:pt x="16078" y="897791"/>
                  <a:pt x="0" y="881713"/>
                  <a:pt x="0" y="861879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565608" y="4066993"/>
            <a:ext cx="35912" cy="897791"/>
          </a:xfrm>
          <a:custGeom>
            <a:avLst/>
            <a:gdLst/>
            <a:ahLst/>
            <a:cxnLst/>
            <a:rect l="l" t="t" r="r" b="b"/>
            <a:pathLst>
              <a:path w="35912" h="897791">
                <a:moveTo>
                  <a:pt x="35912" y="0"/>
                </a:moveTo>
                <a:lnTo>
                  <a:pt x="35912" y="0"/>
                </a:lnTo>
                <a:lnTo>
                  <a:pt x="35912" y="897791"/>
                </a:lnTo>
                <a:lnTo>
                  <a:pt x="35912" y="897791"/>
                </a:lnTo>
                <a:cubicBezTo>
                  <a:pt x="16078" y="897791"/>
                  <a:pt x="0" y="881713"/>
                  <a:pt x="0" y="861879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27211" y="4228595"/>
            <a:ext cx="1642957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2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Dataset with 3 Classes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210203" y="4210639"/>
            <a:ext cx="574586" cy="2872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97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 = 3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45166" y="4623623"/>
            <a:ext cx="143647" cy="143647"/>
          </a:xfrm>
          <a:custGeom>
            <a:avLst/>
            <a:gdLst/>
            <a:ahLst/>
            <a:cxnLst/>
            <a:rect l="l" t="t" r="r" b="b"/>
            <a:pathLst>
              <a:path w="143647" h="143647">
                <a:moveTo>
                  <a:pt x="141009" y="78164"/>
                </a:moveTo>
                <a:cubicBezTo>
                  <a:pt x="144516" y="74657"/>
                  <a:pt x="144516" y="68962"/>
                  <a:pt x="141009" y="65455"/>
                </a:cubicBezTo>
                <a:lnTo>
                  <a:pt x="96120" y="20565"/>
                </a:lnTo>
                <a:cubicBezTo>
                  <a:pt x="92613" y="17058"/>
                  <a:pt x="86917" y="17058"/>
                  <a:pt x="83410" y="20565"/>
                </a:cubicBezTo>
                <a:cubicBezTo>
                  <a:pt x="79903" y="24072"/>
                  <a:pt x="79903" y="29767"/>
                  <a:pt x="83410" y="33274"/>
                </a:cubicBezTo>
                <a:lnTo>
                  <a:pt x="112981" y="62845"/>
                </a:lnTo>
                <a:lnTo>
                  <a:pt x="8978" y="62845"/>
                </a:lnTo>
                <a:cubicBezTo>
                  <a:pt x="4012" y="62845"/>
                  <a:pt x="0" y="66857"/>
                  <a:pt x="0" y="71823"/>
                </a:cubicBezTo>
                <a:cubicBezTo>
                  <a:pt x="0" y="76789"/>
                  <a:pt x="4012" y="80801"/>
                  <a:pt x="8978" y="80801"/>
                </a:cubicBezTo>
                <a:lnTo>
                  <a:pt x="112981" y="80801"/>
                </a:lnTo>
                <a:lnTo>
                  <a:pt x="83410" y="110372"/>
                </a:lnTo>
                <a:cubicBezTo>
                  <a:pt x="79903" y="113879"/>
                  <a:pt x="79903" y="119575"/>
                  <a:pt x="83410" y="123082"/>
                </a:cubicBezTo>
                <a:cubicBezTo>
                  <a:pt x="86917" y="126589"/>
                  <a:pt x="92613" y="126589"/>
                  <a:pt x="96120" y="123082"/>
                </a:cubicBezTo>
                <a:lnTo>
                  <a:pt x="141009" y="78192"/>
                </a:lnTo>
                <a:close/>
              </a:path>
            </a:pathLst>
          </a:custGeom>
          <a:solidFill>
            <a:srgbClr val="8D99A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978592" y="4569756"/>
            <a:ext cx="2127764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Maximum components: </a:t>
            </a:r>
            <a:r>
              <a:rPr lang="en-US" sz="1272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3 − 1 = 2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52141" y="5112919"/>
            <a:ext cx="5261054" cy="529697"/>
          </a:xfrm>
          <a:custGeom>
            <a:avLst/>
            <a:gdLst/>
            <a:ahLst/>
            <a:cxnLst/>
            <a:rect l="l" t="t" r="r" b="b"/>
            <a:pathLst>
              <a:path w="5261054" h="529697">
                <a:moveTo>
                  <a:pt x="71822" y="0"/>
                </a:moveTo>
                <a:lnTo>
                  <a:pt x="5189233" y="0"/>
                </a:lnTo>
                <a:cubicBezTo>
                  <a:pt x="5228899" y="0"/>
                  <a:pt x="5261054" y="32156"/>
                  <a:pt x="5261054" y="71822"/>
                </a:cubicBezTo>
                <a:lnTo>
                  <a:pt x="5261054" y="457875"/>
                </a:lnTo>
                <a:cubicBezTo>
                  <a:pt x="5261054" y="497541"/>
                  <a:pt x="5228899" y="529697"/>
                  <a:pt x="5189233" y="529697"/>
                </a:cubicBezTo>
                <a:lnTo>
                  <a:pt x="71822" y="529697"/>
                </a:lnTo>
                <a:cubicBezTo>
                  <a:pt x="32182" y="529697"/>
                  <a:pt x="0" y="497514"/>
                  <a:pt x="0" y="457875"/>
                </a:cubicBezTo>
                <a:lnTo>
                  <a:pt x="0" y="71822"/>
                </a:lnTo>
                <a:cubicBezTo>
                  <a:pt x="0" y="32156"/>
                  <a:pt x="32156" y="0"/>
                  <a:pt x="71822" y="0"/>
                </a:cubicBezTo>
                <a:close/>
              </a:path>
            </a:pathLst>
          </a:custGeom>
          <a:solidFill>
            <a:srgbClr val="5E8B7E">
              <a:alpha val="10196"/>
            </a:srgbClr>
          </a:solidFill>
          <a:ln w="12700">
            <a:solidFill>
              <a:srgbClr val="5E8B7E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718233" y="5301455"/>
            <a:ext cx="143647" cy="143647"/>
          </a:xfrm>
          <a:custGeom>
            <a:avLst/>
            <a:gdLst/>
            <a:ahLst/>
            <a:cxnLst/>
            <a:rect l="l" t="t" r="r" b="b"/>
            <a:pathLst>
              <a:path w="143647" h="143647">
                <a:moveTo>
                  <a:pt x="71823" y="143647"/>
                </a:moveTo>
                <a:cubicBezTo>
                  <a:pt x="111464" y="143647"/>
                  <a:pt x="143647" y="111464"/>
                  <a:pt x="143647" y="71823"/>
                </a:cubicBezTo>
                <a:cubicBezTo>
                  <a:pt x="143647" y="32183"/>
                  <a:pt x="111464" y="0"/>
                  <a:pt x="71823" y="0"/>
                </a:cubicBezTo>
                <a:cubicBezTo>
                  <a:pt x="32183" y="0"/>
                  <a:pt x="0" y="32183"/>
                  <a:pt x="0" y="71823"/>
                </a:cubicBezTo>
                <a:cubicBezTo>
                  <a:pt x="0" y="111464"/>
                  <a:pt x="32183" y="143647"/>
                  <a:pt x="71823" y="143647"/>
                </a:cubicBezTo>
                <a:close/>
                <a:moveTo>
                  <a:pt x="62845" y="44890"/>
                </a:moveTo>
                <a:cubicBezTo>
                  <a:pt x="62845" y="39935"/>
                  <a:pt x="66868" y="35912"/>
                  <a:pt x="71823" y="35912"/>
                </a:cubicBezTo>
                <a:cubicBezTo>
                  <a:pt x="76778" y="35912"/>
                  <a:pt x="80801" y="39935"/>
                  <a:pt x="80801" y="44890"/>
                </a:cubicBezTo>
                <a:cubicBezTo>
                  <a:pt x="80801" y="49845"/>
                  <a:pt x="76778" y="53867"/>
                  <a:pt x="71823" y="53867"/>
                </a:cubicBezTo>
                <a:cubicBezTo>
                  <a:pt x="66868" y="53867"/>
                  <a:pt x="62845" y="49845"/>
                  <a:pt x="62845" y="44890"/>
                </a:cubicBezTo>
                <a:close/>
                <a:moveTo>
                  <a:pt x="60601" y="62845"/>
                </a:moveTo>
                <a:lnTo>
                  <a:pt x="74068" y="62845"/>
                </a:lnTo>
                <a:cubicBezTo>
                  <a:pt x="77799" y="62845"/>
                  <a:pt x="80801" y="65847"/>
                  <a:pt x="80801" y="69579"/>
                </a:cubicBezTo>
                <a:lnTo>
                  <a:pt x="80801" y="94268"/>
                </a:lnTo>
                <a:lnTo>
                  <a:pt x="83046" y="94268"/>
                </a:lnTo>
                <a:cubicBezTo>
                  <a:pt x="86777" y="94268"/>
                  <a:pt x="89779" y="97270"/>
                  <a:pt x="89779" y="101001"/>
                </a:cubicBezTo>
                <a:cubicBezTo>
                  <a:pt x="89779" y="104733"/>
                  <a:pt x="86777" y="107735"/>
                  <a:pt x="83046" y="107735"/>
                </a:cubicBezTo>
                <a:lnTo>
                  <a:pt x="60601" y="107735"/>
                </a:lnTo>
                <a:cubicBezTo>
                  <a:pt x="56869" y="107735"/>
                  <a:pt x="53867" y="104733"/>
                  <a:pt x="53867" y="101001"/>
                </a:cubicBezTo>
                <a:cubicBezTo>
                  <a:pt x="53867" y="97270"/>
                  <a:pt x="56869" y="94268"/>
                  <a:pt x="60601" y="94268"/>
                </a:cubicBezTo>
                <a:lnTo>
                  <a:pt x="67334" y="94268"/>
                </a:lnTo>
                <a:lnTo>
                  <a:pt x="67334" y="76312"/>
                </a:lnTo>
                <a:lnTo>
                  <a:pt x="60601" y="76312"/>
                </a:lnTo>
                <a:cubicBezTo>
                  <a:pt x="56869" y="76312"/>
                  <a:pt x="53867" y="73310"/>
                  <a:pt x="53867" y="69579"/>
                </a:cubicBezTo>
                <a:cubicBezTo>
                  <a:pt x="53867" y="65847"/>
                  <a:pt x="56869" y="62845"/>
                  <a:pt x="60601" y="62845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930608" y="5261054"/>
            <a:ext cx="4806275" cy="2334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3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LDA produces at most </a:t>
            </a:r>
            <a:r>
              <a:rPr lang="en-US" sz="1131" b="1" dirty="0">
                <a:solidFill>
                  <a:srgbClr val="EDF2F4"/>
                </a:solidFill>
                <a:highlight>
                  <a:srgbClr val="5E8B7E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 components </a:t>
            </a:r>
            <a:r>
              <a:rPr lang="en-US" sz="113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regardless of original feature count.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191250" y="3021066"/>
            <a:ext cx="5638127" cy="3097378"/>
          </a:xfrm>
          <a:custGeom>
            <a:avLst/>
            <a:gdLst/>
            <a:ahLst/>
            <a:cxnLst/>
            <a:rect l="l" t="t" r="r" b="b"/>
            <a:pathLst>
              <a:path w="5638127" h="3097378">
                <a:moveTo>
                  <a:pt x="71828" y="0"/>
                </a:moveTo>
                <a:lnTo>
                  <a:pt x="5566298" y="0"/>
                </a:lnTo>
                <a:cubicBezTo>
                  <a:pt x="5605968" y="0"/>
                  <a:pt x="5638127" y="32159"/>
                  <a:pt x="5638127" y="71828"/>
                </a:cubicBezTo>
                <a:lnTo>
                  <a:pt x="5638127" y="3025550"/>
                </a:lnTo>
                <a:cubicBezTo>
                  <a:pt x="5638127" y="3065220"/>
                  <a:pt x="5605968" y="3097378"/>
                  <a:pt x="5566298" y="3097378"/>
                </a:cubicBezTo>
                <a:lnTo>
                  <a:pt x="71828" y="3097378"/>
                </a:lnTo>
                <a:cubicBezTo>
                  <a:pt x="32159" y="3097378"/>
                  <a:pt x="0" y="3065220"/>
                  <a:pt x="0" y="3025550"/>
                </a:cubicBezTo>
                <a:lnTo>
                  <a:pt x="0" y="71828"/>
                </a:lnTo>
                <a:cubicBezTo>
                  <a:pt x="0" y="32185"/>
                  <a:pt x="32185" y="0"/>
                  <a:pt x="71828" y="0"/>
                </a:cubicBezTo>
                <a:close/>
              </a:path>
            </a:pathLst>
          </a:custGeom>
          <a:solidFill>
            <a:srgbClr val="4A6C8C">
              <a:alpha val="14902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6375297" y="3205113"/>
            <a:ext cx="430940" cy="430940"/>
          </a:xfrm>
          <a:custGeom>
            <a:avLst/>
            <a:gdLst/>
            <a:ahLst/>
            <a:cxnLst/>
            <a:rect l="l" t="t" r="r" b="b"/>
            <a:pathLst>
              <a:path w="430940" h="430940">
                <a:moveTo>
                  <a:pt x="71825" y="0"/>
                </a:moveTo>
                <a:lnTo>
                  <a:pt x="359115" y="0"/>
                </a:lnTo>
                <a:cubicBezTo>
                  <a:pt x="398756" y="0"/>
                  <a:pt x="430940" y="32184"/>
                  <a:pt x="430940" y="71825"/>
                </a:cubicBezTo>
                <a:lnTo>
                  <a:pt x="430940" y="359115"/>
                </a:lnTo>
                <a:cubicBezTo>
                  <a:pt x="430940" y="398756"/>
                  <a:pt x="398756" y="430940"/>
                  <a:pt x="359115" y="430940"/>
                </a:cubicBezTo>
                <a:lnTo>
                  <a:pt x="71825" y="430940"/>
                </a:lnTo>
                <a:cubicBezTo>
                  <a:pt x="32184" y="430940"/>
                  <a:pt x="0" y="398756"/>
                  <a:pt x="0" y="359115"/>
                </a:cubicBezTo>
                <a:lnTo>
                  <a:pt x="0" y="71825"/>
                </a:lnTo>
                <a:cubicBezTo>
                  <a:pt x="0" y="32184"/>
                  <a:pt x="32184" y="0"/>
                  <a:pt x="71825" y="0"/>
                </a:cubicBezTo>
                <a:close/>
              </a:path>
            </a:pathLst>
          </a:custGeom>
          <a:solidFill>
            <a:srgbClr val="5E8B7E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6523433" y="3330804"/>
            <a:ext cx="134669" cy="179558"/>
          </a:xfrm>
          <a:custGeom>
            <a:avLst/>
            <a:gdLst/>
            <a:ahLst/>
            <a:cxnLst/>
            <a:rect l="l" t="t" r="r" b="b"/>
            <a:pathLst>
              <a:path w="134669" h="179558">
                <a:moveTo>
                  <a:pt x="102720" y="134669"/>
                </a:moveTo>
                <a:cubicBezTo>
                  <a:pt x="105280" y="126848"/>
                  <a:pt x="110400" y="119764"/>
                  <a:pt x="116187" y="113662"/>
                </a:cubicBezTo>
                <a:cubicBezTo>
                  <a:pt x="127655" y="101598"/>
                  <a:pt x="134669" y="85290"/>
                  <a:pt x="134669" y="67334"/>
                </a:cubicBezTo>
                <a:cubicBezTo>
                  <a:pt x="134669" y="30160"/>
                  <a:pt x="104508" y="0"/>
                  <a:pt x="67334" y="0"/>
                </a:cubicBezTo>
                <a:cubicBezTo>
                  <a:pt x="30160" y="0"/>
                  <a:pt x="0" y="30160"/>
                  <a:pt x="0" y="67334"/>
                </a:cubicBezTo>
                <a:cubicBezTo>
                  <a:pt x="0" y="85290"/>
                  <a:pt x="7014" y="101598"/>
                  <a:pt x="18482" y="113662"/>
                </a:cubicBezTo>
                <a:cubicBezTo>
                  <a:pt x="24268" y="119764"/>
                  <a:pt x="29424" y="126848"/>
                  <a:pt x="31949" y="134669"/>
                </a:cubicBezTo>
                <a:lnTo>
                  <a:pt x="102685" y="134669"/>
                </a:lnTo>
                <a:close/>
                <a:moveTo>
                  <a:pt x="101001" y="151502"/>
                </a:moveTo>
                <a:lnTo>
                  <a:pt x="33667" y="151502"/>
                </a:lnTo>
                <a:lnTo>
                  <a:pt x="33667" y="157113"/>
                </a:lnTo>
                <a:cubicBezTo>
                  <a:pt x="33667" y="172614"/>
                  <a:pt x="46222" y="185169"/>
                  <a:pt x="61723" y="185169"/>
                </a:cubicBezTo>
                <a:lnTo>
                  <a:pt x="72946" y="185169"/>
                </a:lnTo>
                <a:cubicBezTo>
                  <a:pt x="88446" y="185169"/>
                  <a:pt x="101001" y="172614"/>
                  <a:pt x="101001" y="157113"/>
                </a:cubicBezTo>
                <a:lnTo>
                  <a:pt x="101001" y="151502"/>
                </a:lnTo>
                <a:close/>
                <a:moveTo>
                  <a:pt x="64529" y="39278"/>
                </a:moveTo>
                <a:cubicBezTo>
                  <a:pt x="50571" y="39278"/>
                  <a:pt x="39278" y="50571"/>
                  <a:pt x="39278" y="64529"/>
                </a:cubicBezTo>
                <a:cubicBezTo>
                  <a:pt x="39278" y="69193"/>
                  <a:pt x="35526" y="72946"/>
                  <a:pt x="30862" y="72946"/>
                </a:cubicBezTo>
                <a:cubicBezTo>
                  <a:pt x="26197" y="72946"/>
                  <a:pt x="22445" y="69193"/>
                  <a:pt x="22445" y="64529"/>
                </a:cubicBezTo>
                <a:cubicBezTo>
                  <a:pt x="22445" y="41277"/>
                  <a:pt x="41277" y="22445"/>
                  <a:pt x="64529" y="22445"/>
                </a:cubicBezTo>
                <a:cubicBezTo>
                  <a:pt x="69193" y="22445"/>
                  <a:pt x="72946" y="26197"/>
                  <a:pt x="72946" y="30862"/>
                </a:cubicBezTo>
                <a:cubicBezTo>
                  <a:pt x="72946" y="35526"/>
                  <a:pt x="69193" y="39278"/>
                  <a:pt x="64529" y="39278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913972" y="3276937"/>
            <a:ext cx="1633979" cy="2872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97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Why This Limit?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375297" y="3779700"/>
            <a:ext cx="5270032" cy="646409"/>
          </a:xfrm>
          <a:custGeom>
            <a:avLst/>
            <a:gdLst/>
            <a:ahLst/>
            <a:cxnLst/>
            <a:rect l="l" t="t" r="r" b="b"/>
            <a:pathLst>
              <a:path w="5270032" h="646409">
                <a:moveTo>
                  <a:pt x="71823" y="0"/>
                </a:moveTo>
                <a:lnTo>
                  <a:pt x="5198210" y="0"/>
                </a:lnTo>
                <a:cubicBezTo>
                  <a:pt x="5237876" y="0"/>
                  <a:pt x="5270032" y="32156"/>
                  <a:pt x="5270032" y="71823"/>
                </a:cubicBezTo>
                <a:lnTo>
                  <a:pt x="5270032" y="574587"/>
                </a:lnTo>
                <a:cubicBezTo>
                  <a:pt x="5270032" y="614253"/>
                  <a:pt x="5237876" y="646409"/>
                  <a:pt x="5198210" y="646409"/>
                </a:cubicBezTo>
                <a:lnTo>
                  <a:pt x="71823" y="646409"/>
                </a:lnTo>
                <a:cubicBezTo>
                  <a:pt x="32156" y="646409"/>
                  <a:pt x="0" y="614253"/>
                  <a:pt x="0" y="574587"/>
                </a:cubicBezTo>
                <a:lnTo>
                  <a:pt x="0" y="71823"/>
                </a:lnTo>
                <a:cubicBezTo>
                  <a:pt x="0" y="32156"/>
                  <a:pt x="32156" y="0"/>
                  <a:pt x="71823" y="0"/>
                </a:cubicBezTo>
                <a:close/>
              </a:path>
            </a:pathLst>
          </a:custGeom>
          <a:solidFill>
            <a:srgbClr val="2B2D42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6483032" y="3887434"/>
            <a:ext cx="5126386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Rank Constraint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483032" y="4138816"/>
            <a:ext cx="5117408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Matrix S</a:t>
            </a:r>
            <a:r>
              <a:rPr lang="en-US" sz="742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</a:t>
            </a:r>
            <a:r>
              <a:rPr lang="en-US" sz="99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has rank at most C−1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375297" y="4533844"/>
            <a:ext cx="5270032" cy="646409"/>
          </a:xfrm>
          <a:custGeom>
            <a:avLst/>
            <a:gdLst/>
            <a:ahLst/>
            <a:cxnLst/>
            <a:rect l="l" t="t" r="r" b="b"/>
            <a:pathLst>
              <a:path w="5270032" h="646409">
                <a:moveTo>
                  <a:pt x="71823" y="0"/>
                </a:moveTo>
                <a:lnTo>
                  <a:pt x="5198210" y="0"/>
                </a:lnTo>
                <a:cubicBezTo>
                  <a:pt x="5237876" y="0"/>
                  <a:pt x="5270032" y="32156"/>
                  <a:pt x="5270032" y="71823"/>
                </a:cubicBezTo>
                <a:lnTo>
                  <a:pt x="5270032" y="574587"/>
                </a:lnTo>
                <a:cubicBezTo>
                  <a:pt x="5270032" y="614253"/>
                  <a:pt x="5237876" y="646409"/>
                  <a:pt x="5198210" y="646409"/>
                </a:cubicBezTo>
                <a:lnTo>
                  <a:pt x="71823" y="646409"/>
                </a:lnTo>
                <a:cubicBezTo>
                  <a:pt x="32156" y="646409"/>
                  <a:pt x="0" y="614253"/>
                  <a:pt x="0" y="574587"/>
                </a:cubicBezTo>
                <a:lnTo>
                  <a:pt x="0" y="71823"/>
                </a:lnTo>
                <a:cubicBezTo>
                  <a:pt x="0" y="32156"/>
                  <a:pt x="32156" y="0"/>
                  <a:pt x="71823" y="0"/>
                </a:cubicBezTo>
                <a:close/>
              </a:path>
            </a:pathLst>
          </a:custGeom>
          <a:solidFill>
            <a:srgbClr val="2B2D42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483032" y="4641579"/>
            <a:ext cx="5126386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Centroid Space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483032" y="4892960"/>
            <a:ext cx="5117408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 centroids define a (C−1)-dimensional subspace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375297" y="5287988"/>
            <a:ext cx="5270032" cy="646409"/>
          </a:xfrm>
          <a:custGeom>
            <a:avLst/>
            <a:gdLst/>
            <a:ahLst/>
            <a:cxnLst/>
            <a:rect l="l" t="t" r="r" b="b"/>
            <a:pathLst>
              <a:path w="5270032" h="646409">
                <a:moveTo>
                  <a:pt x="71823" y="0"/>
                </a:moveTo>
                <a:lnTo>
                  <a:pt x="5198210" y="0"/>
                </a:lnTo>
                <a:cubicBezTo>
                  <a:pt x="5237876" y="0"/>
                  <a:pt x="5270032" y="32156"/>
                  <a:pt x="5270032" y="71823"/>
                </a:cubicBezTo>
                <a:lnTo>
                  <a:pt x="5270032" y="574587"/>
                </a:lnTo>
                <a:cubicBezTo>
                  <a:pt x="5270032" y="614253"/>
                  <a:pt x="5237876" y="646409"/>
                  <a:pt x="5198210" y="646409"/>
                </a:cubicBezTo>
                <a:lnTo>
                  <a:pt x="71823" y="646409"/>
                </a:lnTo>
                <a:cubicBezTo>
                  <a:pt x="32156" y="646409"/>
                  <a:pt x="0" y="614253"/>
                  <a:pt x="0" y="574587"/>
                </a:cubicBezTo>
                <a:lnTo>
                  <a:pt x="0" y="71823"/>
                </a:lnTo>
                <a:cubicBezTo>
                  <a:pt x="0" y="32156"/>
                  <a:pt x="32156" y="0"/>
                  <a:pt x="71823" y="0"/>
                </a:cubicBezTo>
                <a:close/>
              </a:path>
            </a:pathLst>
          </a:custGeom>
          <a:solidFill>
            <a:srgbClr val="2B2D42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6483032" y="5395723"/>
            <a:ext cx="5126386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Degrees of Freedom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483032" y="5647105"/>
            <a:ext cx="5117408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Only C−1 independent directions between classes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363605" y="6306981"/>
            <a:ext cx="11464789" cy="547652"/>
          </a:xfrm>
          <a:custGeom>
            <a:avLst/>
            <a:gdLst/>
            <a:ahLst/>
            <a:cxnLst/>
            <a:rect l="l" t="t" r="r" b="b"/>
            <a:pathLst>
              <a:path w="11464789" h="547652">
                <a:moveTo>
                  <a:pt x="71825" y="0"/>
                </a:moveTo>
                <a:lnTo>
                  <a:pt x="11392965" y="0"/>
                </a:lnTo>
                <a:cubicBezTo>
                  <a:pt x="11432632" y="0"/>
                  <a:pt x="11464789" y="32157"/>
                  <a:pt x="11464789" y="71825"/>
                </a:cubicBezTo>
                <a:lnTo>
                  <a:pt x="11464789" y="475828"/>
                </a:lnTo>
                <a:cubicBezTo>
                  <a:pt x="11464789" y="515495"/>
                  <a:pt x="11432632" y="547652"/>
                  <a:pt x="11392965" y="547652"/>
                </a:cubicBezTo>
                <a:lnTo>
                  <a:pt x="71825" y="547652"/>
                </a:lnTo>
                <a:cubicBezTo>
                  <a:pt x="32157" y="547652"/>
                  <a:pt x="0" y="515495"/>
                  <a:pt x="0" y="475828"/>
                </a:cubicBezTo>
                <a:lnTo>
                  <a:pt x="0" y="71825"/>
                </a:lnTo>
                <a:cubicBezTo>
                  <a:pt x="0" y="32184"/>
                  <a:pt x="32184" y="0"/>
                  <a:pt x="71825" y="0"/>
                </a:cubicBezTo>
                <a:close/>
              </a:path>
            </a:pathLst>
          </a:custGeom>
          <a:solidFill>
            <a:srgbClr val="5E8B7E">
              <a:alpha val="14902"/>
            </a:srgbClr>
          </a:solidFill>
          <a:ln w="12700">
            <a:solidFill>
              <a:srgbClr val="5E8B7E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538675" y="6473072"/>
            <a:ext cx="215470" cy="215470"/>
          </a:xfrm>
          <a:custGeom>
            <a:avLst/>
            <a:gdLst/>
            <a:ahLst/>
            <a:cxnLst/>
            <a:rect l="l" t="t" r="r" b="b"/>
            <a:pathLst>
              <a:path w="215470" h="215470">
                <a:moveTo>
                  <a:pt x="107735" y="215470"/>
                </a:moveTo>
                <a:cubicBezTo>
                  <a:pt x="167195" y="215470"/>
                  <a:pt x="215470" y="167195"/>
                  <a:pt x="215470" y="107735"/>
                </a:cubicBezTo>
                <a:cubicBezTo>
                  <a:pt x="215470" y="48274"/>
                  <a:pt x="167195" y="0"/>
                  <a:pt x="107735" y="0"/>
                </a:cubicBezTo>
                <a:cubicBezTo>
                  <a:pt x="48274" y="0"/>
                  <a:pt x="0" y="48274"/>
                  <a:pt x="0" y="107735"/>
                </a:cubicBezTo>
                <a:cubicBezTo>
                  <a:pt x="0" y="167195"/>
                  <a:pt x="48274" y="215470"/>
                  <a:pt x="107735" y="215470"/>
                </a:cubicBezTo>
                <a:close/>
                <a:moveTo>
                  <a:pt x="107735" y="57234"/>
                </a:moveTo>
                <a:cubicBezTo>
                  <a:pt x="113332" y="57234"/>
                  <a:pt x="117835" y="61737"/>
                  <a:pt x="117835" y="67334"/>
                </a:cubicBezTo>
                <a:lnTo>
                  <a:pt x="117835" y="114468"/>
                </a:lnTo>
                <a:cubicBezTo>
                  <a:pt x="117835" y="120066"/>
                  <a:pt x="113332" y="124568"/>
                  <a:pt x="107735" y="124568"/>
                </a:cubicBezTo>
                <a:cubicBezTo>
                  <a:pt x="102138" y="124568"/>
                  <a:pt x="97635" y="120066"/>
                  <a:pt x="97635" y="114468"/>
                </a:cubicBezTo>
                <a:lnTo>
                  <a:pt x="97635" y="67334"/>
                </a:lnTo>
                <a:cubicBezTo>
                  <a:pt x="97635" y="61737"/>
                  <a:pt x="102138" y="57234"/>
                  <a:pt x="107735" y="57234"/>
                </a:cubicBezTo>
                <a:close/>
                <a:moveTo>
                  <a:pt x="96498" y="148135"/>
                </a:moveTo>
                <a:cubicBezTo>
                  <a:pt x="96243" y="143965"/>
                  <a:pt x="98323" y="139997"/>
                  <a:pt x="101898" y="137834"/>
                </a:cubicBezTo>
                <a:cubicBezTo>
                  <a:pt x="105474" y="135671"/>
                  <a:pt x="109954" y="135671"/>
                  <a:pt x="113529" y="137834"/>
                </a:cubicBezTo>
                <a:cubicBezTo>
                  <a:pt x="117105" y="139997"/>
                  <a:pt x="119185" y="143965"/>
                  <a:pt x="118929" y="148135"/>
                </a:cubicBezTo>
                <a:cubicBezTo>
                  <a:pt x="119185" y="152306"/>
                  <a:pt x="117105" y="156274"/>
                  <a:pt x="113529" y="158437"/>
                </a:cubicBezTo>
                <a:cubicBezTo>
                  <a:pt x="109954" y="160600"/>
                  <a:pt x="105474" y="160600"/>
                  <a:pt x="101898" y="158437"/>
                </a:cubicBezTo>
                <a:cubicBezTo>
                  <a:pt x="98323" y="156274"/>
                  <a:pt x="96243" y="152306"/>
                  <a:pt x="96498" y="148135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924725" y="6455116"/>
            <a:ext cx="9471694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2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Implication:</a:t>
            </a:r>
            <a:r>
              <a:rPr lang="en-US" sz="1272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binary classification (C=2), LDA produces only </a:t>
            </a:r>
            <a:r>
              <a:rPr lang="en-US" sz="1272" b="1" dirty="0">
                <a:solidFill>
                  <a:srgbClr val="EDF2F4"/>
                </a:solidFill>
                <a:highlight>
                  <a:srgbClr val="5E8B7E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 component </a:t>
            </a:r>
            <a:r>
              <a:rPr lang="en-US" sz="1272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— a single dimension that best separates the two classes.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6878" y="376878"/>
            <a:ext cx="11513620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kern="0" spc="59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IMPLEMENTATION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6878" y="678380"/>
            <a:ext cx="11607839" cy="376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71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LDA Design in Our Project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76878" y="1168321"/>
            <a:ext cx="904507" cy="37688"/>
          </a:xfrm>
          <a:custGeom>
            <a:avLst/>
            <a:gdLst/>
            <a:ahLst/>
            <a:cxnLst/>
            <a:rect l="l" t="t" r="r" b="b"/>
            <a:pathLst>
              <a:path w="904507" h="37688">
                <a:moveTo>
                  <a:pt x="0" y="0"/>
                </a:moveTo>
                <a:lnTo>
                  <a:pt x="904507" y="0"/>
                </a:lnTo>
                <a:lnTo>
                  <a:pt x="904507" y="37688"/>
                </a:lnTo>
                <a:lnTo>
                  <a:pt x="0" y="37688"/>
                </a:lnTo>
                <a:lnTo>
                  <a:pt x="0" y="0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81589" y="1361471"/>
            <a:ext cx="11428822" cy="2157626"/>
          </a:xfrm>
          <a:custGeom>
            <a:avLst/>
            <a:gdLst/>
            <a:ahLst/>
            <a:cxnLst/>
            <a:rect l="l" t="t" r="r" b="b"/>
            <a:pathLst>
              <a:path w="11428822" h="2157626">
                <a:moveTo>
                  <a:pt x="75366" y="0"/>
                </a:moveTo>
                <a:lnTo>
                  <a:pt x="11353456" y="0"/>
                </a:lnTo>
                <a:cubicBezTo>
                  <a:pt x="11395080" y="0"/>
                  <a:pt x="11428822" y="33742"/>
                  <a:pt x="11428822" y="75366"/>
                </a:cubicBezTo>
                <a:lnTo>
                  <a:pt x="11428822" y="2082260"/>
                </a:lnTo>
                <a:cubicBezTo>
                  <a:pt x="11428822" y="2123884"/>
                  <a:pt x="11395080" y="2157626"/>
                  <a:pt x="11353456" y="2157626"/>
                </a:cubicBezTo>
                <a:lnTo>
                  <a:pt x="75366" y="2157626"/>
                </a:lnTo>
                <a:cubicBezTo>
                  <a:pt x="33742" y="2157626"/>
                  <a:pt x="0" y="2123884"/>
                  <a:pt x="0" y="2082260"/>
                </a:cubicBezTo>
                <a:lnTo>
                  <a:pt x="0" y="75366"/>
                </a:lnTo>
                <a:cubicBezTo>
                  <a:pt x="0" y="33742"/>
                  <a:pt x="33742" y="0"/>
                  <a:pt x="75366" y="0"/>
                </a:cubicBezTo>
                <a:close/>
              </a:path>
            </a:pathLst>
          </a:custGeom>
          <a:solidFill>
            <a:srgbClr val="4A6C8C">
              <a:alpha val="14902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603005" y="1592309"/>
            <a:ext cx="226127" cy="226127"/>
          </a:xfrm>
          <a:custGeom>
            <a:avLst/>
            <a:gdLst/>
            <a:ahLst/>
            <a:cxnLst/>
            <a:rect l="l" t="t" r="r" b="b"/>
            <a:pathLst>
              <a:path w="226127" h="226127">
                <a:moveTo>
                  <a:pt x="84798" y="28266"/>
                </a:moveTo>
                <a:cubicBezTo>
                  <a:pt x="84798" y="20449"/>
                  <a:pt x="91113" y="14133"/>
                  <a:pt x="98930" y="14133"/>
                </a:cubicBezTo>
                <a:lnTo>
                  <a:pt x="127196" y="14133"/>
                </a:lnTo>
                <a:cubicBezTo>
                  <a:pt x="135014" y="14133"/>
                  <a:pt x="141329" y="20449"/>
                  <a:pt x="141329" y="28266"/>
                </a:cubicBezTo>
                <a:lnTo>
                  <a:pt x="141329" y="56532"/>
                </a:lnTo>
                <a:cubicBezTo>
                  <a:pt x="141329" y="64349"/>
                  <a:pt x="135014" y="70665"/>
                  <a:pt x="127196" y="70665"/>
                </a:cubicBezTo>
                <a:lnTo>
                  <a:pt x="123663" y="70665"/>
                </a:lnTo>
                <a:lnTo>
                  <a:pt x="123663" y="98930"/>
                </a:lnTo>
                <a:lnTo>
                  <a:pt x="176662" y="98930"/>
                </a:lnTo>
                <a:cubicBezTo>
                  <a:pt x="194239" y="98930"/>
                  <a:pt x="208461" y="113152"/>
                  <a:pt x="208461" y="130730"/>
                </a:cubicBezTo>
                <a:lnTo>
                  <a:pt x="208461" y="155462"/>
                </a:lnTo>
                <a:lnTo>
                  <a:pt x="211994" y="155462"/>
                </a:lnTo>
                <a:cubicBezTo>
                  <a:pt x="219811" y="155462"/>
                  <a:pt x="226127" y="161778"/>
                  <a:pt x="226127" y="169595"/>
                </a:cubicBezTo>
                <a:lnTo>
                  <a:pt x="226127" y="197861"/>
                </a:lnTo>
                <a:cubicBezTo>
                  <a:pt x="226127" y="205678"/>
                  <a:pt x="219811" y="211994"/>
                  <a:pt x="211994" y="211994"/>
                </a:cubicBezTo>
                <a:lnTo>
                  <a:pt x="183728" y="211994"/>
                </a:lnTo>
                <a:cubicBezTo>
                  <a:pt x="175911" y="211994"/>
                  <a:pt x="169595" y="205678"/>
                  <a:pt x="169595" y="197861"/>
                </a:cubicBezTo>
                <a:lnTo>
                  <a:pt x="169595" y="169595"/>
                </a:lnTo>
                <a:cubicBezTo>
                  <a:pt x="169595" y="161778"/>
                  <a:pt x="175911" y="155462"/>
                  <a:pt x="183728" y="155462"/>
                </a:cubicBezTo>
                <a:lnTo>
                  <a:pt x="187261" y="155462"/>
                </a:lnTo>
                <a:lnTo>
                  <a:pt x="187261" y="130730"/>
                </a:lnTo>
                <a:cubicBezTo>
                  <a:pt x="187261" y="124856"/>
                  <a:pt x="182536" y="120130"/>
                  <a:pt x="176662" y="120130"/>
                </a:cubicBezTo>
                <a:lnTo>
                  <a:pt x="123663" y="120130"/>
                </a:lnTo>
                <a:lnTo>
                  <a:pt x="123663" y="155462"/>
                </a:lnTo>
                <a:lnTo>
                  <a:pt x="127196" y="155462"/>
                </a:lnTo>
                <a:cubicBezTo>
                  <a:pt x="135014" y="155462"/>
                  <a:pt x="141329" y="161778"/>
                  <a:pt x="141329" y="169595"/>
                </a:cubicBezTo>
                <a:lnTo>
                  <a:pt x="141329" y="197861"/>
                </a:lnTo>
                <a:cubicBezTo>
                  <a:pt x="141329" y="205678"/>
                  <a:pt x="135014" y="211994"/>
                  <a:pt x="127196" y="211994"/>
                </a:cubicBezTo>
                <a:lnTo>
                  <a:pt x="98930" y="211994"/>
                </a:lnTo>
                <a:cubicBezTo>
                  <a:pt x="91113" y="211994"/>
                  <a:pt x="84798" y="205678"/>
                  <a:pt x="84798" y="197861"/>
                </a:cubicBezTo>
                <a:lnTo>
                  <a:pt x="84798" y="169595"/>
                </a:lnTo>
                <a:cubicBezTo>
                  <a:pt x="84798" y="161778"/>
                  <a:pt x="91113" y="155462"/>
                  <a:pt x="98930" y="155462"/>
                </a:cubicBezTo>
                <a:lnTo>
                  <a:pt x="102464" y="155462"/>
                </a:lnTo>
                <a:lnTo>
                  <a:pt x="102464" y="120130"/>
                </a:lnTo>
                <a:lnTo>
                  <a:pt x="49465" y="120130"/>
                </a:lnTo>
                <a:cubicBezTo>
                  <a:pt x="43591" y="120130"/>
                  <a:pt x="38866" y="124856"/>
                  <a:pt x="38866" y="130730"/>
                </a:cubicBezTo>
                <a:lnTo>
                  <a:pt x="38866" y="155462"/>
                </a:lnTo>
                <a:lnTo>
                  <a:pt x="42399" y="155462"/>
                </a:lnTo>
                <a:cubicBezTo>
                  <a:pt x="50216" y="155462"/>
                  <a:pt x="56532" y="161778"/>
                  <a:pt x="56532" y="169595"/>
                </a:cubicBezTo>
                <a:lnTo>
                  <a:pt x="56532" y="197861"/>
                </a:lnTo>
                <a:cubicBezTo>
                  <a:pt x="56532" y="205678"/>
                  <a:pt x="50216" y="211994"/>
                  <a:pt x="42399" y="211994"/>
                </a:cubicBezTo>
                <a:lnTo>
                  <a:pt x="14133" y="211994"/>
                </a:lnTo>
                <a:cubicBezTo>
                  <a:pt x="6316" y="211994"/>
                  <a:pt x="0" y="205678"/>
                  <a:pt x="0" y="197861"/>
                </a:cubicBezTo>
                <a:lnTo>
                  <a:pt x="0" y="169595"/>
                </a:lnTo>
                <a:cubicBezTo>
                  <a:pt x="0" y="161778"/>
                  <a:pt x="6316" y="155462"/>
                  <a:pt x="14133" y="155462"/>
                </a:cubicBezTo>
                <a:lnTo>
                  <a:pt x="17666" y="155462"/>
                </a:lnTo>
                <a:lnTo>
                  <a:pt x="17666" y="130730"/>
                </a:lnTo>
                <a:cubicBezTo>
                  <a:pt x="17666" y="113152"/>
                  <a:pt x="31887" y="98930"/>
                  <a:pt x="49465" y="98930"/>
                </a:cubicBezTo>
                <a:lnTo>
                  <a:pt x="102464" y="98930"/>
                </a:lnTo>
                <a:lnTo>
                  <a:pt x="102464" y="70665"/>
                </a:lnTo>
                <a:lnTo>
                  <a:pt x="98930" y="70665"/>
                </a:lnTo>
                <a:cubicBezTo>
                  <a:pt x="91113" y="70665"/>
                  <a:pt x="84798" y="64349"/>
                  <a:pt x="84798" y="56532"/>
                </a:cubicBezTo>
                <a:lnTo>
                  <a:pt x="84798" y="28266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857397" y="1554621"/>
            <a:ext cx="10872927" cy="3015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81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Pipeline Architecture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74739" y="2063406"/>
            <a:ext cx="2383753" cy="1262541"/>
          </a:xfrm>
          <a:custGeom>
            <a:avLst/>
            <a:gdLst/>
            <a:ahLst/>
            <a:cxnLst/>
            <a:rect l="l" t="t" r="r" b="b"/>
            <a:pathLst>
              <a:path w="2383753" h="1262541">
                <a:moveTo>
                  <a:pt x="37688" y="0"/>
                </a:moveTo>
                <a:lnTo>
                  <a:pt x="2346065" y="0"/>
                </a:lnTo>
                <a:cubicBezTo>
                  <a:pt x="2366879" y="0"/>
                  <a:pt x="2383753" y="16873"/>
                  <a:pt x="2383753" y="37688"/>
                </a:cubicBezTo>
                <a:lnTo>
                  <a:pt x="2383753" y="1187167"/>
                </a:lnTo>
                <a:cubicBezTo>
                  <a:pt x="2383753" y="1228795"/>
                  <a:pt x="2350007" y="1262541"/>
                  <a:pt x="2308379" y="1262541"/>
                </a:cubicBezTo>
                <a:lnTo>
                  <a:pt x="75374" y="1262541"/>
                </a:lnTo>
                <a:cubicBezTo>
                  <a:pt x="33746" y="1262541"/>
                  <a:pt x="0" y="1228795"/>
                  <a:pt x="0" y="1187167"/>
                </a:cubicBezTo>
                <a:lnTo>
                  <a:pt x="0" y="37688"/>
                </a:lnTo>
                <a:cubicBezTo>
                  <a:pt x="0" y="16887"/>
                  <a:pt x="16887" y="0"/>
                  <a:pt x="37688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574739" y="2063406"/>
            <a:ext cx="2383753" cy="37688"/>
          </a:xfrm>
          <a:custGeom>
            <a:avLst/>
            <a:gdLst/>
            <a:ahLst/>
            <a:cxnLst/>
            <a:rect l="l" t="t" r="r" b="b"/>
            <a:pathLst>
              <a:path w="2383753" h="37688">
                <a:moveTo>
                  <a:pt x="37688" y="0"/>
                </a:moveTo>
                <a:lnTo>
                  <a:pt x="2346065" y="0"/>
                </a:lnTo>
                <a:cubicBezTo>
                  <a:pt x="2366879" y="0"/>
                  <a:pt x="2383753" y="16873"/>
                  <a:pt x="2383753" y="37688"/>
                </a:cubicBezTo>
                <a:lnTo>
                  <a:pt x="2383753" y="37688"/>
                </a:lnTo>
                <a:lnTo>
                  <a:pt x="0" y="37688"/>
                </a:lnTo>
                <a:lnTo>
                  <a:pt x="0" y="37688"/>
                </a:lnTo>
                <a:cubicBezTo>
                  <a:pt x="0" y="16887"/>
                  <a:pt x="16887" y="0"/>
                  <a:pt x="37688" y="0"/>
                </a:cubicBezTo>
                <a:close/>
              </a:path>
            </a:pathLst>
          </a:custGeom>
          <a:solidFill>
            <a:srgbClr val="8D99A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725490" y="2233002"/>
            <a:ext cx="376878" cy="376878"/>
          </a:xfrm>
          <a:custGeom>
            <a:avLst/>
            <a:gdLst/>
            <a:ahLst/>
            <a:cxnLst/>
            <a:rect l="l" t="t" r="r" b="b"/>
            <a:pathLst>
              <a:path w="376878" h="376878">
                <a:moveTo>
                  <a:pt x="188439" y="0"/>
                </a:moveTo>
                <a:lnTo>
                  <a:pt x="188439" y="0"/>
                </a:lnTo>
                <a:cubicBezTo>
                  <a:pt x="292511" y="0"/>
                  <a:pt x="376878" y="84367"/>
                  <a:pt x="376878" y="188439"/>
                </a:cubicBezTo>
                <a:lnTo>
                  <a:pt x="376878" y="188439"/>
                </a:lnTo>
                <a:cubicBezTo>
                  <a:pt x="376878" y="292511"/>
                  <a:pt x="292511" y="376878"/>
                  <a:pt x="188439" y="376878"/>
                </a:cubicBezTo>
                <a:lnTo>
                  <a:pt x="188439" y="376878"/>
                </a:lnTo>
                <a:cubicBezTo>
                  <a:pt x="84367" y="376878"/>
                  <a:pt x="0" y="292511"/>
                  <a:pt x="0" y="188439"/>
                </a:cubicBezTo>
                <a:lnTo>
                  <a:pt x="0" y="188439"/>
                </a:lnTo>
                <a:cubicBezTo>
                  <a:pt x="0" y="84367"/>
                  <a:pt x="84367" y="0"/>
                  <a:pt x="188439" y="0"/>
                </a:cubicBezTo>
                <a:close/>
              </a:path>
            </a:pathLst>
          </a:custGeom>
          <a:solidFill>
            <a:srgbClr val="8D99AE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886988" y="2289533"/>
            <a:ext cx="141329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215431" y="2289533"/>
            <a:ext cx="1281385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Original Dataset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25490" y="2722943"/>
            <a:ext cx="2157626" cy="4522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All features used </a:t>
            </a:r>
            <a:r>
              <a:rPr lang="en-US" sz="1187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without selection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095625" y="2572192"/>
            <a:ext cx="226127" cy="226127"/>
          </a:xfrm>
          <a:custGeom>
            <a:avLst/>
            <a:gdLst/>
            <a:ahLst/>
            <a:cxnLst/>
            <a:rect l="l" t="t" r="r" b="b"/>
            <a:pathLst>
              <a:path w="226127" h="226127">
                <a:moveTo>
                  <a:pt x="221975" y="123045"/>
                </a:moveTo>
                <a:cubicBezTo>
                  <a:pt x="227496" y="117524"/>
                  <a:pt x="227496" y="108559"/>
                  <a:pt x="221975" y="103038"/>
                </a:cubicBezTo>
                <a:lnTo>
                  <a:pt x="151311" y="32373"/>
                </a:lnTo>
                <a:cubicBezTo>
                  <a:pt x="145790" y="26853"/>
                  <a:pt x="136824" y="26853"/>
                  <a:pt x="131304" y="32373"/>
                </a:cubicBezTo>
                <a:cubicBezTo>
                  <a:pt x="125783" y="37894"/>
                  <a:pt x="125783" y="46859"/>
                  <a:pt x="131304" y="52380"/>
                </a:cubicBezTo>
                <a:lnTo>
                  <a:pt x="177854" y="98930"/>
                </a:lnTo>
                <a:lnTo>
                  <a:pt x="14133" y="98930"/>
                </a:lnTo>
                <a:cubicBezTo>
                  <a:pt x="6316" y="98930"/>
                  <a:pt x="0" y="105246"/>
                  <a:pt x="0" y="113063"/>
                </a:cubicBezTo>
                <a:cubicBezTo>
                  <a:pt x="0" y="120881"/>
                  <a:pt x="6316" y="127196"/>
                  <a:pt x="14133" y="127196"/>
                </a:cubicBezTo>
                <a:lnTo>
                  <a:pt x="177854" y="127196"/>
                </a:lnTo>
                <a:lnTo>
                  <a:pt x="131304" y="173747"/>
                </a:lnTo>
                <a:cubicBezTo>
                  <a:pt x="125783" y="179267"/>
                  <a:pt x="125783" y="188233"/>
                  <a:pt x="131304" y="193754"/>
                </a:cubicBezTo>
                <a:cubicBezTo>
                  <a:pt x="136824" y="199274"/>
                  <a:pt x="145790" y="199274"/>
                  <a:pt x="151311" y="193754"/>
                </a:cubicBezTo>
                <a:lnTo>
                  <a:pt x="221975" y="123089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3463081" y="2176470"/>
            <a:ext cx="2383753" cy="1036414"/>
          </a:xfrm>
          <a:custGeom>
            <a:avLst/>
            <a:gdLst/>
            <a:ahLst/>
            <a:cxnLst/>
            <a:rect l="l" t="t" r="r" b="b"/>
            <a:pathLst>
              <a:path w="2383753" h="1036414">
                <a:moveTo>
                  <a:pt x="37688" y="0"/>
                </a:moveTo>
                <a:lnTo>
                  <a:pt x="2346065" y="0"/>
                </a:lnTo>
                <a:cubicBezTo>
                  <a:pt x="2366879" y="0"/>
                  <a:pt x="2383753" y="16873"/>
                  <a:pt x="2383753" y="37688"/>
                </a:cubicBezTo>
                <a:lnTo>
                  <a:pt x="2383753" y="961036"/>
                </a:lnTo>
                <a:cubicBezTo>
                  <a:pt x="2383753" y="1002666"/>
                  <a:pt x="2350005" y="1036414"/>
                  <a:pt x="2308374" y="1036414"/>
                </a:cubicBezTo>
                <a:lnTo>
                  <a:pt x="75378" y="1036414"/>
                </a:lnTo>
                <a:cubicBezTo>
                  <a:pt x="33748" y="1036414"/>
                  <a:pt x="0" y="1002666"/>
                  <a:pt x="0" y="961036"/>
                </a:cubicBezTo>
                <a:lnTo>
                  <a:pt x="0" y="37688"/>
                </a:lnTo>
                <a:cubicBezTo>
                  <a:pt x="0" y="16887"/>
                  <a:pt x="16887" y="0"/>
                  <a:pt x="37688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3463081" y="2176470"/>
            <a:ext cx="2383753" cy="37688"/>
          </a:xfrm>
          <a:custGeom>
            <a:avLst/>
            <a:gdLst/>
            <a:ahLst/>
            <a:cxnLst/>
            <a:rect l="l" t="t" r="r" b="b"/>
            <a:pathLst>
              <a:path w="2383753" h="37688">
                <a:moveTo>
                  <a:pt x="37688" y="0"/>
                </a:moveTo>
                <a:lnTo>
                  <a:pt x="2346065" y="0"/>
                </a:lnTo>
                <a:cubicBezTo>
                  <a:pt x="2366879" y="0"/>
                  <a:pt x="2383753" y="16873"/>
                  <a:pt x="2383753" y="37688"/>
                </a:cubicBezTo>
                <a:lnTo>
                  <a:pt x="2383753" y="37688"/>
                </a:lnTo>
                <a:lnTo>
                  <a:pt x="0" y="37688"/>
                </a:lnTo>
                <a:lnTo>
                  <a:pt x="0" y="37688"/>
                </a:lnTo>
                <a:cubicBezTo>
                  <a:pt x="0" y="16887"/>
                  <a:pt x="16887" y="0"/>
                  <a:pt x="37688" y="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3613832" y="2346065"/>
            <a:ext cx="376878" cy="376878"/>
          </a:xfrm>
          <a:custGeom>
            <a:avLst/>
            <a:gdLst/>
            <a:ahLst/>
            <a:cxnLst/>
            <a:rect l="l" t="t" r="r" b="b"/>
            <a:pathLst>
              <a:path w="376878" h="376878">
                <a:moveTo>
                  <a:pt x="188439" y="0"/>
                </a:moveTo>
                <a:lnTo>
                  <a:pt x="188439" y="0"/>
                </a:lnTo>
                <a:cubicBezTo>
                  <a:pt x="292511" y="0"/>
                  <a:pt x="376878" y="84367"/>
                  <a:pt x="376878" y="188439"/>
                </a:cubicBezTo>
                <a:lnTo>
                  <a:pt x="376878" y="188439"/>
                </a:lnTo>
                <a:cubicBezTo>
                  <a:pt x="376878" y="292511"/>
                  <a:pt x="292511" y="376878"/>
                  <a:pt x="188439" y="376878"/>
                </a:cubicBezTo>
                <a:lnTo>
                  <a:pt x="188439" y="376878"/>
                </a:lnTo>
                <a:cubicBezTo>
                  <a:pt x="84367" y="376878"/>
                  <a:pt x="0" y="292511"/>
                  <a:pt x="0" y="188439"/>
                </a:cubicBezTo>
                <a:lnTo>
                  <a:pt x="0" y="188439"/>
                </a:lnTo>
                <a:cubicBezTo>
                  <a:pt x="0" y="84367"/>
                  <a:pt x="84367" y="0"/>
                  <a:pt x="188439" y="0"/>
                </a:cubicBezTo>
                <a:close/>
              </a:path>
            </a:pathLst>
          </a:custGeom>
          <a:solidFill>
            <a:srgbClr val="5E8B7E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3759063" y="2402597"/>
            <a:ext cx="169595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103773" y="2402597"/>
            <a:ext cx="1243697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Feature Scaling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3613832" y="2836006"/>
            <a:ext cx="2157626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Standardization before LDA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983967" y="2572192"/>
            <a:ext cx="226127" cy="226127"/>
          </a:xfrm>
          <a:custGeom>
            <a:avLst/>
            <a:gdLst/>
            <a:ahLst/>
            <a:cxnLst/>
            <a:rect l="l" t="t" r="r" b="b"/>
            <a:pathLst>
              <a:path w="226127" h="226127">
                <a:moveTo>
                  <a:pt x="221975" y="123045"/>
                </a:moveTo>
                <a:cubicBezTo>
                  <a:pt x="227496" y="117524"/>
                  <a:pt x="227496" y="108559"/>
                  <a:pt x="221975" y="103038"/>
                </a:cubicBezTo>
                <a:lnTo>
                  <a:pt x="151311" y="32373"/>
                </a:lnTo>
                <a:cubicBezTo>
                  <a:pt x="145790" y="26853"/>
                  <a:pt x="136824" y="26853"/>
                  <a:pt x="131304" y="32373"/>
                </a:cubicBezTo>
                <a:cubicBezTo>
                  <a:pt x="125783" y="37894"/>
                  <a:pt x="125783" y="46859"/>
                  <a:pt x="131304" y="52380"/>
                </a:cubicBezTo>
                <a:lnTo>
                  <a:pt x="177854" y="98930"/>
                </a:lnTo>
                <a:lnTo>
                  <a:pt x="14133" y="98930"/>
                </a:lnTo>
                <a:cubicBezTo>
                  <a:pt x="6316" y="98930"/>
                  <a:pt x="0" y="105246"/>
                  <a:pt x="0" y="113063"/>
                </a:cubicBezTo>
                <a:cubicBezTo>
                  <a:pt x="0" y="120881"/>
                  <a:pt x="6316" y="127196"/>
                  <a:pt x="14133" y="127196"/>
                </a:cubicBezTo>
                <a:lnTo>
                  <a:pt x="177854" y="127196"/>
                </a:lnTo>
                <a:lnTo>
                  <a:pt x="131304" y="173747"/>
                </a:lnTo>
                <a:cubicBezTo>
                  <a:pt x="125783" y="179267"/>
                  <a:pt x="125783" y="188233"/>
                  <a:pt x="131304" y="193754"/>
                </a:cubicBezTo>
                <a:cubicBezTo>
                  <a:pt x="136824" y="199274"/>
                  <a:pt x="145790" y="199274"/>
                  <a:pt x="151311" y="193754"/>
                </a:cubicBezTo>
                <a:lnTo>
                  <a:pt x="221975" y="123089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6351423" y="2176470"/>
            <a:ext cx="2383753" cy="1036414"/>
          </a:xfrm>
          <a:custGeom>
            <a:avLst/>
            <a:gdLst/>
            <a:ahLst/>
            <a:cxnLst/>
            <a:rect l="l" t="t" r="r" b="b"/>
            <a:pathLst>
              <a:path w="2383753" h="1036414">
                <a:moveTo>
                  <a:pt x="37688" y="0"/>
                </a:moveTo>
                <a:lnTo>
                  <a:pt x="2346065" y="0"/>
                </a:lnTo>
                <a:cubicBezTo>
                  <a:pt x="2366879" y="0"/>
                  <a:pt x="2383753" y="16873"/>
                  <a:pt x="2383753" y="37688"/>
                </a:cubicBezTo>
                <a:lnTo>
                  <a:pt x="2383753" y="961036"/>
                </a:lnTo>
                <a:cubicBezTo>
                  <a:pt x="2383753" y="1002666"/>
                  <a:pt x="2350005" y="1036414"/>
                  <a:pt x="2308374" y="1036414"/>
                </a:cubicBezTo>
                <a:lnTo>
                  <a:pt x="75378" y="1036414"/>
                </a:lnTo>
                <a:cubicBezTo>
                  <a:pt x="33748" y="1036414"/>
                  <a:pt x="0" y="1002666"/>
                  <a:pt x="0" y="961036"/>
                </a:cubicBezTo>
                <a:lnTo>
                  <a:pt x="0" y="37688"/>
                </a:lnTo>
                <a:cubicBezTo>
                  <a:pt x="0" y="16887"/>
                  <a:pt x="16887" y="0"/>
                  <a:pt x="37688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351423" y="2176470"/>
            <a:ext cx="2383753" cy="37688"/>
          </a:xfrm>
          <a:custGeom>
            <a:avLst/>
            <a:gdLst/>
            <a:ahLst/>
            <a:cxnLst/>
            <a:rect l="l" t="t" r="r" b="b"/>
            <a:pathLst>
              <a:path w="2383753" h="37688">
                <a:moveTo>
                  <a:pt x="37688" y="0"/>
                </a:moveTo>
                <a:lnTo>
                  <a:pt x="2346065" y="0"/>
                </a:lnTo>
                <a:cubicBezTo>
                  <a:pt x="2366879" y="0"/>
                  <a:pt x="2383753" y="16873"/>
                  <a:pt x="2383753" y="37688"/>
                </a:cubicBezTo>
                <a:lnTo>
                  <a:pt x="2383753" y="37688"/>
                </a:lnTo>
                <a:lnTo>
                  <a:pt x="0" y="37688"/>
                </a:lnTo>
                <a:lnTo>
                  <a:pt x="0" y="37688"/>
                </a:lnTo>
                <a:cubicBezTo>
                  <a:pt x="0" y="16887"/>
                  <a:pt x="16887" y="0"/>
                  <a:pt x="37688" y="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6502174" y="2346065"/>
            <a:ext cx="376878" cy="376878"/>
          </a:xfrm>
          <a:custGeom>
            <a:avLst/>
            <a:gdLst/>
            <a:ahLst/>
            <a:cxnLst/>
            <a:rect l="l" t="t" r="r" b="b"/>
            <a:pathLst>
              <a:path w="376878" h="376878">
                <a:moveTo>
                  <a:pt x="188439" y="0"/>
                </a:moveTo>
                <a:lnTo>
                  <a:pt x="188439" y="0"/>
                </a:lnTo>
                <a:cubicBezTo>
                  <a:pt x="292511" y="0"/>
                  <a:pt x="376878" y="84367"/>
                  <a:pt x="376878" y="188439"/>
                </a:cubicBezTo>
                <a:lnTo>
                  <a:pt x="376878" y="188439"/>
                </a:lnTo>
                <a:cubicBezTo>
                  <a:pt x="376878" y="292511"/>
                  <a:pt x="292511" y="376878"/>
                  <a:pt x="188439" y="376878"/>
                </a:cubicBezTo>
                <a:lnTo>
                  <a:pt x="188439" y="376878"/>
                </a:lnTo>
                <a:cubicBezTo>
                  <a:pt x="84367" y="376878"/>
                  <a:pt x="0" y="292511"/>
                  <a:pt x="0" y="188439"/>
                </a:cubicBezTo>
                <a:lnTo>
                  <a:pt x="0" y="188439"/>
                </a:lnTo>
                <a:cubicBezTo>
                  <a:pt x="0" y="84367"/>
                  <a:pt x="84367" y="0"/>
                  <a:pt x="188439" y="0"/>
                </a:cubicBezTo>
                <a:close/>
              </a:path>
            </a:pathLst>
          </a:custGeom>
          <a:solidFill>
            <a:srgbClr val="5E8B7E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6645196" y="2402597"/>
            <a:ext cx="179017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992116" y="2402597"/>
            <a:ext cx="1224853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LDA Transform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502174" y="2836006"/>
            <a:ext cx="2157626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Dimensionality reduction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872309" y="2572192"/>
            <a:ext cx="226127" cy="226127"/>
          </a:xfrm>
          <a:custGeom>
            <a:avLst/>
            <a:gdLst/>
            <a:ahLst/>
            <a:cxnLst/>
            <a:rect l="l" t="t" r="r" b="b"/>
            <a:pathLst>
              <a:path w="226127" h="226127">
                <a:moveTo>
                  <a:pt x="221975" y="123045"/>
                </a:moveTo>
                <a:cubicBezTo>
                  <a:pt x="227496" y="117524"/>
                  <a:pt x="227496" y="108559"/>
                  <a:pt x="221975" y="103038"/>
                </a:cubicBezTo>
                <a:lnTo>
                  <a:pt x="151311" y="32373"/>
                </a:lnTo>
                <a:cubicBezTo>
                  <a:pt x="145790" y="26853"/>
                  <a:pt x="136824" y="26853"/>
                  <a:pt x="131304" y="32373"/>
                </a:cubicBezTo>
                <a:cubicBezTo>
                  <a:pt x="125783" y="37894"/>
                  <a:pt x="125783" y="46859"/>
                  <a:pt x="131304" y="52380"/>
                </a:cubicBezTo>
                <a:lnTo>
                  <a:pt x="177854" y="98930"/>
                </a:lnTo>
                <a:lnTo>
                  <a:pt x="14133" y="98930"/>
                </a:lnTo>
                <a:cubicBezTo>
                  <a:pt x="6316" y="98930"/>
                  <a:pt x="0" y="105246"/>
                  <a:pt x="0" y="113063"/>
                </a:cubicBezTo>
                <a:cubicBezTo>
                  <a:pt x="0" y="120881"/>
                  <a:pt x="6316" y="127196"/>
                  <a:pt x="14133" y="127196"/>
                </a:cubicBezTo>
                <a:lnTo>
                  <a:pt x="177854" y="127196"/>
                </a:lnTo>
                <a:lnTo>
                  <a:pt x="131304" y="173747"/>
                </a:lnTo>
                <a:cubicBezTo>
                  <a:pt x="125783" y="179267"/>
                  <a:pt x="125783" y="188233"/>
                  <a:pt x="131304" y="193754"/>
                </a:cubicBezTo>
                <a:cubicBezTo>
                  <a:pt x="136824" y="199274"/>
                  <a:pt x="145790" y="199274"/>
                  <a:pt x="151311" y="193754"/>
                </a:cubicBezTo>
                <a:lnTo>
                  <a:pt x="221975" y="123089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9239765" y="2176470"/>
            <a:ext cx="2383753" cy="1036414"/>
          </a:xfrm>
          <a:custGeom>
            <a:avLst/>
            <a:gdLst/>
            <a:ahLst/>
            <a:cxnLst/>
            <a:rect l="l" t="t" r="r" b="b"/>
            <a:pathLst>
              <a:path w="2383753" h="1036414">
                <a:moveTo>
                  <a:pt x="37688" y="0"/>
                </a:moveTo>
                <a:lnTo>
                  <a:pt x="2346065" y="0"/>
                </a:lnTo>
                <a:cubicBezTo>
                  <a:pt x="2366879" y="0"/>
                  <a:pt x="2383753" y="16873"/>
                  <a:pt x="2383753" y="37688"/>
                </a:cubicBezTo>
                <a:lnTo>
                  <a:pt x="2383753" y="961036"/>
                </a:lnTo>
                <a:cubicBezTo>
                  <a:pt x="2383753" y="1002666"/>
                  <a:pt x="2350005" y="1036414"/>
                  <a:pt x="2308374" y="1036414"/>
                </a:cubicBezTo>
                <a:lnTo>
                  <a:pt x="75378" y="1036414"/>
                </a:lnTo>
                <a:cubicBezTo>
                  <a:pt x="33748" y="1036414"/>
                  <a:pt x="0" y="1002666"/>
                  <a:pt x="0" y="961036"/>
                </a:cubicBezTo>
                <a:lnTo>
                  <a:pt x="0" y="37688"/>
                </a:lnTo>
                <a:cubicBezTo>
                  <a:pt x="0" y="16887"/>
                  <a:pt x="16887" y="0"/>
                  <a:pt x="37688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9239765" y="2176470"/>
            <a:ext cx="2383753" cy="37688"/>
          </a:xfrm>
          <a:custGeom>
            <a:avLst/>
            <a:gdLst/>
            <a:ahLst/>
            <a:cxnLst/>
            <a:rect l="l" t="t" r="r" b="b"/>
            <a:pathLst>
              <a:path w="2383753" h="37688">
                <a:moveTo>
                  <a:pt x="37688" y="0"/>
                </a:moveTo>
                <a:lnTo>
                  <a:pt x="2346065" y="0"/>
                </a:lnTo>
                <a:cubicBezTo>
                  <a:pt x="2366879" y="0"/>
                  <a:pt x="2383753" y="16873"/>
                  <a:pt x="2383753" y="37688"/>
                </a:cubicBezTo>
                <a:lnTo>
                  <a:pt x="2383753" y="37688"/>
                </a:lnTo>
                <a:lnTo>
                  <a:pt x="0" y="37688"/>
                </a:lnTo>
                <a:lnTo>
                  <a:pt x="0" y="37688"/>
                </a:lnTo>
                <a:cubicBezTo>
                  <a:pt x="0" y="16887"/>
                  <a:pt x="16887" y="0"/>
                  <a:pt x="37688" y="0"/>
                </a:cubicBezTo>
                <a:close/>
              </a:path>
            </a:pathLst>
          </a:custGeom>
          <a:solidFill>
            <a:srgbClr val="4A6C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9390516" y="2346065"/>
            <a:ext cx="376878" cy="376878"/>
          </a:xfrm>
          <a:custGeom>
            <a:avLst/>
            <a:gdLst/>
            <a:ahLst/>
            <a:cxnLst/>
            <a:rect l="l" t="t" r="r" b="b"/>
            <a:pathLst>
              <a:path w="376878" h="376878">
                <a:moveTo>
                  <a:pt x="188439" y="0"/>
                </a:moveTo>
                <a:lnTo>
                  <a:pt x="188439" y="0"/>
                </a:lnTo>
                <a:cubicBezTo>
                  <a:pt x="292511" y="0"/>
                  <a:pt x="376878" y="84367"/>
                  <a:pt x="376878" y="188439"/>
                </a:cubicBezTo>
                <a:lnTo>
                  <a:pt x="376878" y="188439"/>
                </a:lnTo>
                <a:cubicBezTo>
                  <a:pt x="376878" y="292511"/>
                  <a:pt x="292511" y="376878"/>
                  <a:pt x="188439" y="376878"/>
                </a:cubicBezTo>
                <a:lnTo>
                  <a:pt x="188439" y="376878"/>
                </a:lnTo>
                <a:cubicBezTo>
                  <a:pt x="84367" y="376878"/>
                  <a:pt x="0" y="292511"/>
                  <a:pt x="0" y="188439"/>
                </a:cubicBezTo>
                <a:lnTo>
                  <a:pt x="0" y="188439"/>
                </a:lnTo>
                <a:cubicBezTo>
                  <a:pt x="0" y="84367"/>
                  <a:pt x="84367" y="0"/>
                  <a:pt x="188439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9535821" y="2402597"/>
            <a:ext cx="169595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9880458" y="2402597"/>
            <a:ext cx="782022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Classifier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390516" y="2836006"/>
            <a:ext cx="2157626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Trained on LDA features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81589" y="3679270"/>
            <a:ext cx="5634325" cy="3175196"/>
          </a:xfrm>
          <a:custGeom>
            <a:avLst/>
            <a:gdLst/>
            <a:ahLst/>
            <a:cxnLst/>
            <a:rect l="l" t="t" r="r" b="b"/>
            <a:pathLst>
              <a:path w="5634325" h="3175196">
                <a:moveTo>
                  <a:pt x="75379" y="0"/>
                </a:moveTo>
                <a:lnTo>
                  <a:pt x="5558945" y="0"/>
                </a:lnTo>
                <a:cubicBezTo>
                  <a:pt x="5600576" y="0"/>
                  <a:pt x="5634325" y="33748"/>
                  <a:pt x="5634325" y="75379"/>
                </a:cubicBezTo>
                <a:lnTo>
                  <a:pt x="5634325" y="3099817"/>
                </a:lnTo>
                <a:cubicBezTo>
                  <a:pt x="5634325" y="3141448"/>
                  <a:pt x="5600576" y="3175196"/>
                  <a:pt x="5558945" y="3175196"/>
                </a:cubicBezTo>
                <a:lnTo>
                  <a:pt x="75379" y="3175196"/>
                </a:lnTo>
                <a:cubicBezTo>
                  <a:pt x="33748" y="3175196"/>
                  <a:pt x="0" y="3141448"/>
                  <a:pt x="0" y="3099817"/>
                </a:cubicBezTo>
                <a:lnTo>
                  <a:pt x="0" y="75379"/>
                </a:lnTo>
                <a:cubicBezTo>
                  <a:pt x="0" y="33776"/>
                  <a:pt x="33776" y="0"/>
                  <a:pt x="75379" y="0"/>
                </a:cubicBezTo>
                <a:close/>
              </a:path>
            </a:pathLst>
          </a:custGeom>
          <a:solidFill>
            <a:srgbClr val="4A6C8C">
              <a:alpha val="14902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598294" y="3910108"/>
            <a:ext cx="188439" cy="188439"/>
          </a:xfrm>
          <a:custGeom>
            <a:avLst/>
            <a:gdLst/>
            <a:ahLst/>
            <a:cxnLst/>
            <a:rect l="l" t="t" r="r" b="b"/>
            <a:pathLst>
              <a:path w="188439" h="188439">
                <a:moveTo>
                  <a:pt x="94219" y="0"/>
                </a:moveTo>
                <a:cubicBezTo>
                  <a:pt x="95912" y="0"/>
                  <a:pt x="97605" y="368"/>
                  <a:pt x="99151" y="1067"/>
                </a:cubicBezTo>
                <a:lnTo>
                  <a:pt x="168491" y="30474"/>
                </a:lnTo>
                <a:cubicBezTo>
                  <a:pt x="176588" y="33897"/>
                  <a:pt x="182624" y="41884"/>
                  <a:pt x="182587" y="51526"/>
                </a:cubicBezTo>
                <a:cubicBezTo>
                  <a:pt x="182403" y="88036"/>
                  <a:pt x="167387" y="154836"/>
                  <a:pt x="103973" y="185200"/>
                </a:cubicBezTo>
                <a:cubicBezTo>
                  <a:pt x="97826" y="188145"/>
                  <a:pt x="90686" y="188145"/>
                  <a:pt x="84540" y="185200"/>
                </a:cubicBezTo>
                <a:cubicBezTo>
                  <a:pt x="21089" y="154836"/>
                  <a:pt x="6110" y="88036"/>
                  <a:pt x="5926" y="51526"/>
                </a:cubicBezTo>
                <a:cubicBezTo>
                  <a:pt x="5889" y="41884"/>
                  <a:pt x="11925" y="33897"/>
                  <a:pt x="20022" y="30474"/>
                </a:cubicBezTo>
                <a:lnTo>
                  <a:pt x="89324" y="1067"/>
                </a:lnTo>
                <a:cubicBezTo>
                  <a:pt x="90870" y="368"/>
                  <a:pt x="92526" y="0"/>
                  <a:pt x="94219" y="0"/>
                </a:cubicBezTo>
                <a:close/>
                <a:moveTo>
                  <a:pt x="94219" y="24585"/>
                </a:moveTo>
                <a:lnTo>
                  <a:pt x="94219" y="163743"/>
                </a:lnTo>
                <a:cubicBezTo>
                  <a:pt x="145010" y="139158"/>
                  <a:pt x="158664" y="84687"/>
                  <a:pt x="158995" y="52078"/>
                </a:cubicBezTo>
                <a:lnTo>
                  <a:pt x="94219" y="24622"/>
                </a:lnTo>
                <a:lnTo>
                  <a:pt x="94219" y="24622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810287" y="3872420"/>
            <a:ext cx="5106696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4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Critical Design Decisions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74739" y="4286986"/>
            <a:ext cx="5248025" cy="716068"/>
          </a:xfrm>
          <a:custGeom>
            <a:avLst/>
            <a:gdLst/>
            <a:ahLst/>
            <a:cxnLst/>
            <a:rect l="l" t="t" r="r" b="b"/>
            <a:pathLst>
              <a:path w="5248025" h="716068">
                <a:moveTo>
                  <a:pt x="75373" y="0"/>
                </a:moveTo>
                <a:lnTo>
                  <a:pt x="5172651" y="0"/>
                </a:lnTo>
                <a:cubicBezTo>
                  <a:pt x="5214279" y="0"/>
                  <a:pt x="5248025" y="33746"/>
                  <a:pt x="5248025" y="75373"/>
                </a:cubicBezTo>
                <a:lnTo>
                  <a:pt x="5248025" y="640695"/>
                </a:lnTo>
                <a:cubicBezTo>
                  <a:pt x="5248025" y="682322"/>
                  <a:pt x="5214279" y="716068"/>
                  <a:pt x="5172651" y="716068"/>
                </a:cubicBezTo>
                <a:lnTo>
                  <a:pt x="75373" y="716068"/>
                </a:lnTo>
                <a:cubicBezTo>
                  <a:pt x="33746" y="716068"/>
                  <a:pt x="0" y="682322"/>
                  <a:pt x="0" y="640695"/>
                </a:cubicBezTo>
                <a:lnTo>
                  <a:pt x="0" y="75373"/>
                </a:lnTo>
                <a:cubicBezTo>
                  <a:pt x="0" y="33774"/>
                  <a:pt x="33774" y="0"/>
                  <a:pt x="75373" y="0"/>
                </a:cubicBezTo>
                <a:close/>
              </a:path>
            </a:pathLst>
          </a:custGeom>
          <a:solidFill>
            <a:srgbClr val="2B2D42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706646" y="4437737"/>
            <a:ext cx="150751" cy="150751"/>
          </a:xfrm>
          <a:custGeom>
            <a:avLst/>
            <a:gdLst/>
            <a:ahLst/>
            <a:cxnLst/>
            <a:rect l="l" t="t" r="r" b="b"/>
            <a:pathLst>
              <a:path w="150751" h="150751">
                <a:moveTo>
                  <a:pt x="75376" y="150751"/>
                </a:moveTo>
                <a:cubicBezTo>
                  <a:pt x="116976" y="150751"/>
                  <a:pt x="150751" y="116976"/>
                  <a:pt x="150751" y="75376"/>
                </a:cubicBezTo>
                <a:cubicBezTo>
                  <a:pt x="150751" y="33775"/>
                  <a:pt x="116976" y="0"/>
                  <a:pt x="75376" y="0"/>
                </a:cubicBezTo>
                <a:cubicBezTo>
                  <a:pt x="33775" y="0"/>
                  <a:pt x="0" y="33775"/>
                  <a:pt x="0" y="75376"/>
                </a:cubicBezTo>
                <a:cubicBezTo>
                  <a:pt x="0" y="116976"/>
                  <a:pt x="33775" y="150751"/>
                  <a:pt x="75376" y="150751"/>
                </a:cubicBezTo>
                <a:close/>
                <a:moveTo>
                  <a:pt x="100226" y="62627"/>
                </a:moveTo>
                <a:lnTo>
                  <a:pt x="76671" y="100314"/>
                </a:lnTo>
                <a:cubicBezTo>
                  <a:pt x="75434" y="102287"/>
                  <a:pt x="73315" y="103524"/>
                  <a:pt x="70988" y="103641"/>
                </a:cubicBezTo>
                <a:cubicBezTo>
                  <a:pt x="68662" y="103759"/>
                  <a:pt x="66425" y="102699"/>
                  <a:pt x="65041" y="100815"/>
                </a:cubicBezTo>
                <a:lnTo>
                  <a:pt x="50908" y="81971"/>
                </a:lnTo>
                <a:cubicBezTo>
                  <a:pt x="48552" y="78850"/>
                  <a:pt x="49200" y="74433"/>
                  <a:pt x="52321" y="72078"/>
                </a:cubicBezTo>
                <a:cubicBezTo>
                  <a:pt x="55442" y="69722"/>
                  <a:pt x="59859" y="70370"/>
                  <a:pt x="62214" y="73491"/>
                </a:cubicBezTo>
                <a:lnTo>
                  <a:pt x="70164" y="84091"/>
                </a:lnTo>
                <a:lnTo>
                  <a:pt x="88242" y="55148"/>
                </a:lnTo>
                <a:cubicBezTo>
                  <a:pt x="90303" y="51850"/>
                  <a:pt x="94661" y="50820"/>
                  <a:pt x="97988" y="52910"/>
                </a:cubicBezTo>
                <a:cubicBezTo>
                  <a:pt x="101315" y="55001"/>
                  <a:pt x="102316" y="59329"/>
                  <a:pt x="100226" y="62656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989304" y="4400049"/>
            <a:ext cx="4221032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Feature Selection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989304" y="4663864"/>
            <a:ext cx="4221032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LDA receives all original features to make its own discrimination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574739" y="5116117"/>
            <a:ext cx="5248025" cy="716068"/>
          </a:xfrm>
          <a:custGeom>
            <a:avLst/>
            <a:gdLst/>
            <a:ahLst/>
            <a:cxnLst/>
            <a:rect l="l" t="t" r="r" b="b"/>
            <a:pathLst>
              <a:path w="5248025" h="716068">
                <a:moveTo>
                  <a:pt x="75373" y="0"/>
                </a:moveTo>
                <a:lnTo>
                  <a:pt x="5172651" y="0"/>
                </a:lnTo>
                <a:cubicBezTo>
                  <a:pt x="5214279" y="0"/>
                  <a:pt x="5248025" y="33746"/>
                  <a:pt x="5248025" y="75373"/>
                </a:cubicBezTo>
                <a:lnTo>
                  <a:pt x="5248025" y="640695"/>
                </a:lnTo>
                <a:cubicBezTo>
                  <a:pt x="5248025" y="682322"/>
                  <a:pt x="5214279" y="716068"/>
                  <a:pt x="5172651" y="716068"/>
                </a:cubicBezTo>
                <a:lnTo>
                  <a:pt x="75373" y="716068"/>
                </a:lnTo>
                <a:cubicBezTo>
                  <a:pt x="33746" y="716068"/>
                  <a:pt x="0" y="682322"/>
                  <a:pt x="0" y="640695"/>
                </a:cubicBezTo>
                <a:lnTo>
                  <a:pt x="0" y="75373"/>
                </a:lnTo>
                <a:cubicBezTo>
                  <a:pt x="0" y="33774"/>
                  <a:pt x="33774" y="0"/>
                  <a:pt x="75373" y="0"/>
                </a:cubicBezTo>
                <a:close/>
              </a:path>
            </a:pathLst>
          </a:custGeom>
          <a:solidFill>
            <a:srgbClr val="2B2D42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706646" y="5266869"/>
            <a:ext cx="150751" cy="150751"/>
          </a:xfrm>
          <a:custGeom>
            <a:avLst/>
            <a:gdLst/>
            <a:ahLst/>
            <a:cxnLst/>
            <a:rect l="l" t="t" r="r" b="b"/>
            <a:pathLst>
              <a:path w="150751" h="150751">
                <a:moveTo>
                  <a:pt x="75376" y="150751"/>
                </a:moveTo>
                <a:cubicBezTo>
                  <a:pt x="116976" y="150751"/>
                  <a:pt x="150751" y="116976"/>
                  <a:pt x="150751" y="75376"/>
                </a:cubicBezTo>
                <a:cubicBezTo>
                  <a:pt x="150751" y="33775"/>
                  <a:pt x="116976" y="0"/>
                  <a:pt x="75376" y="0"/>
                </a:cubicBezTo>
                <a:cubicBezTo>
                  <a:pt x="33775" y="0"/>
                  <a:pt x="0" y="33775"/>
                  <a:pt x="0" y="75376"/>
                </a:cubicBezTo>
                <a:cubicBezTo>
                  <a:pt x="0" y="116976"/>
                  <a:pt x="33775" y="150751"/>
                  <a:pt x="75376" y="150751"/>
                </a:cubicBezTo>
                <a:close/>
                <a:moveTo>
                  <a:pt x="100226" y="62627"/>
                </a:moveTo>
                <a:lnTo>
                  <a:pt x="76671" y="100314"/>
                </a:lnTo>
                <a:cubicBezTo>
                  <a:pt x="75434" y="102287"/>
                  <a:pt x="73315" y="103524"/>
                  <a:pt x="70988" y="103641"/>
                </a:cubicBezTo>
                <a:cubicBezTo>
                  <a:pt x="68662" y="103759"/>
                  <a:pt x="66425" y="102699"/>
                  <a:pt x="65041" y="100815"/>
                </a:cubicBezTo>
                <a:lnTo>
                  <a:pt x="50908" y="81971"/>
                </a:lnTo>
                <a:cubicBezTo>
                  <a:pt x="48552" y="78850"/>
                  <a:pt x="49200" y="74433"/>
                  <a:pt x="52321" y="72078"/>
                </a:cubicBezTo>
                <a:cubicBezTo>
                  <a:pt x="55442" y="69722"/>
                  <a:pt x="59859" y="70370"/>
                  <a:pt x="62214" y="73491"/>
                </a:cubicBezTo>
                <a:lnTo>
                  <a:pt x="70164" y="84091"/>
                </a:lnTo>
                <a:lnTo>
                  <a:pt x="88242" y="55148"/>
                </a:lnTo>
                <a:cubicBezTo>
                  <a:pt x="90303" y="51850"/>
                  <a:pt x="94661" y="50820"/>
                  <a:pt x="97988" y="52910"/>
                </a:cubicBezTo>
                <a:cubicBezTo>
                  <a:pt x="101315" y="55001"/>
                  <a:pt x="102316" y="59329"/>
                  <a:pt x="100226" y="62656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989304" y="5229181"/>
            <a:ext cx="3891264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Pipeline Integration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989304" y="5492995"/>
            <a:ext cx="3891264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LDA embedded within learning pipeline, not preprocessing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574739" y="5945249"/>
            <a:ext cx="5248025" cy="716068"/>
          </a:xfrm>
          <a:custGeom>
            <a:avLst/>
            <a:gdLst/>
            <a:ahLst/>
            <a:cxnLst/>
            <a:rect l="l" t="t" r="r" b="b"/>
            <a:pathLst>
              <a:path w="5248025" h="716068">
                <a:moveTo>
                  <a:pt x="75373" y="0"/>
                </a:moveTo>
                <a:lnTo>
                  <a:pt x="5172651" y="0"/>
                </a:lnTo>
                <a:cubicBezTo>
                  <a:pt x="5214279" y="0"/>
                  <a:pt x="5248025" y="33746"/>
                  <a:pt x="5248025" y="75373"/>
                </a:cubicBezTo>
                <a:lnTo>
                  <a:pt x="5248025" y="640695"/>
                </a:lnTo>
                <a:cubicBezTo>
                  <a:pt x="5248025" y="682322"/>
                  <a:pt x="5214279" y="716068"/>
                  <a:pt x="5172651" y="716068"/>
                </a:cubicBezTo>
                <a:lnTo>
                  <a:pt x="75373" y="716068"/>
                </a:lnTo>
                <a:cubicBezTo>
                  <a:pt x="33746" y="716068"/>
                  <a:pt x="0" y="682322"/>
                  <a:pt x="0" y="640695"/>
                </a:cubicBezTo>
                <a:lnTo>
                  <a:pt x="0" y="75373"/>
                </a:lnTo>
                <a:cubicBezTo>
                  <a:pt x="0" y="33774"/>
                  <a:pt x="33774" y="0"/>
                  <a:pt x="75373" y="0"/>
                </a:cubicBezTo>
                <a:close/>
              </a:path>
            </a:pathLst>
          </a:custGeom>
          <a:solidFill>
            <a:srgbClr val="2B2D42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706646" y="6096000"/>
            <a:ext cx="150751" cy="150751"/>
          </a:xfrm>
          <a:custGeom>
            <a:avLst/>
            <a:gdLst/>
            <a:ahLst/>
            <a:cxnLst/>
            <a:rect l="l" t="t" r="r" b="b"/>
            <a:pathLst>
              <a:path w="150751" h="150751">
                <a:moveTo>
                  <a:pt x="75376" y="150751"/>
                </a:moveTo>
                <a:cubicBezTo>
                  <a:pt x="116976" y="150751"/>
                  <a:pt x="150751" y="116976"/>
                  <a:pt x="150751" y="75376"/>
                </a:cubicBezTo>
                <a:cubicBezTo>
                  <a:pt x="150751" y="33775"/>
                  <a:pt x="116976" y="0"/>
                  <a:pt x="75376" y="0"/>
                </a:cubicBezTo>
                <a:cubicBezTo>
                  <a:pt x="33775" y="0"/>
                  <a:pt x="0" y="33775"/>
                  <a:pt x="0" y="75376"/>
                </a:cubicBezTo>
                <a:cubicBezTo>
                  <a:pt x="0" y="116976"/>
                  <a:pt x="33775" y="150751"/>
                  <a:pt x="75376" y="150751"/>
                </a:cubicBezTo>
                <a:close/>
                <a:moveTo>
                  <a:pt x="100226" y="62627"/>
                </a:moveTo>
                <a:lnTo>
                  <a:pt x="76671" y="100314"/>
                </a:lnTo>
                <a:cubicBezTo>
                  <a:pt x="75434" y="102287"/>
                  <a:pt x="73315" y="103524"/>
                  <a:pt x="70988" y="103641"/>
                </a:cubicBezTo>
                <a:cubicBezTo>
                  <a:pt x="68662" y="103759"/>
                  <a:pt x="66425" y="102699"/>
                  <a:pt x="65041" y="100815"/>
                </a:cubicBezTo>
                <a:lnTo>
                  <a:pt x="50908" y="81971"/>
                </a:lnTo>
                <a:cubicBezTo>
                  <a:pt x="48552" y="78850"/>
                  <a:pt x="49200" y="74433"/>
                  <a:pt x="52321" y="72078"/>
                </a:cubicBezTo>
                <a:cubicBezTo>
                  <a:pt x="55442" y="69722"/>
                  <a:pt x="59859" y="70370"/>
                  <a:pt x="62214" y="73491"/>
                </a:cubicBezTo>
                <a:lnTo>
                  <a:pt x="70164" y="84091"/>
                </a:lnTo>
                <a:lnTo>
                  <a:pt x="88242" y="55148"/>
                </a:lnTo>
                <a:cubicBezTo>
                  <a:pt x="90303" y="51850"/>
                  <a:pt x="94661" y="50820"/>
                  <a:pt x="97988" y="52910"/>
                </a:cubicBezTo>
                <a:cubicBezTo>
                  <a:pt x="101315" y="55001"/>
                  <a:pt x="102316" y="59329"/>
                  <a:pt x="100226" y="62656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989304" y="6058312"/>
            <a:ext cx="3570918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Mandatory Scaling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89304" y="6322127"/>
            <a:ext cx="3570918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Features standardized before LDA for fair contribution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181828" y="3683981"/>
            <a:ext cx="5624903" cy="3165774"/>
          </a:xfrm>
          <a:custGeom>
            <a:avLst/>
            <a:gdLst/>
            <a:ahLst/>
            <a:cxnLst/>
            <a:rect l="l" t="t" r="r" b="b"/>
            <a:pathLst>
              <a:path w="5624903" h="3165774">
                <a:moveTo>
                  <a:pt x="75377" y="0"/>
                </a:moveTo>
                <a:lnTo>
                  <a:pt x="5549526" y="0"/>
                </a:lnTo>
                <a:cubicBezTo>
                  <a:pt x="5591155" y="0"/>
                  <a:pt x="5624903" y="33747"/>
                  <a:pt x="5624903" y="75377"/>
                </a:cubicBezTo>
                <a:lnTo>
                  <a:pt x="5624903" y="3090397"/>
                </a:lnTo>
                <a:cubicBezTo>
                  <a:pt x="5624903" y="3132027"/>
                  <a:pt x="5591155" y="3165774"/>
                  <a:pt x="5549526" y="3165774"/>
                </a:cubicBezTo>
                <a:lnTo>
                  <a:pt x="75377" y="3165774"/>
                </a:lnTo>
                <a:cubicBezTo>
                  <a:pt x="33747" y="3165774"/>
                  <a:pt x="0" y="3132027"/>
                  <a:pt x="0" y="3090397"/>
                </a:cubicBezTo>
                <a:lnTo>
                  <a:pt x="0" y="75377"/>
                </a:lnTo>
                <a:cubicBezTo>
                  <a:pt x="0" y="33775"/>
                  <a:pt x="33775" y="0"/>
                  <a:pt x="75377" y="0"/>
                </a:cubicBezTo>
                <a:close/>
              </a:path>
            </a:pathLst>
          </a:custGeom>
          <a:solidFill>
            <a:srgbClr val="5E8B7E">
              <a:alpha val="14902"/>
            </a:srgbClr>
          </a:solidFill>
          <a:ln w="25400">
            <a:solidFill>
              <a:srgbClr val="5E8B7E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1" name="Shape 49"/>
          <p:cNvSpPr/>
          <p:nvPr/>
        </p:nvSpPr>
        <p:spPr>
          <a:xfrm>
            <a:off x="6436221" y="3900686"/>
            <a:ext cx="169595" cy="226127"/>
          </a:xfrm>
          <a:custGeom>
            <a:avLst/>
            <a:gdLst/>
            <a:ahLst/>
            <a:cxnLst/>
            <a:rect l="l" t="t" r="r" b="b"/>
            <a:pathLst>
              <a:path w="169595" h="226127">
                <a:moveTo>
                  <a:pt x="56532" y="42399"/>
                </a:moveTo>
                <a:lnTo>
                  <a:pt x="56532" y="70665"/>
                </a:lnTo>
                <a:lnTo>
                  <a:pt x="113063" y="70665"/>
                </a:lnTo>
                <a:lnTo>
                  <a:pt x="113063" y="42399"/>
                </a:lnTo>
                <a:cubicBezTo>
                  <a:pt x="113063" y="26808"/>
                  <a:pt x="100388" y="14133"/>
                  <a:pt x="84798" y="14133"/>
                </a:cubicBezTo>
                <a:cubicBezTo>
                  <a:pt x="69207" y="14133"/>
                  <a:pt x="56532" y="26808"/>
                  <a:pt x="56532" y="42399"/>
                </a:cubicBezTo>
                <a:close/>
                <a:moveTo>
                  <a:pt x="28266" y="70665"/>
                </a:moveTo>
                <a:lnTo>
                  <a:pt x="28266" y="42399"/>
                </a:lnTo>
                <a:cubicBezTo>
                  <a:pt x="28266" y="11174"/>
                  <a:pt x="53573" y="-14133"/>
                  <a:pt x="84798" y="-14133"/>
                </a:cubicBezTo>
                <a:cubicBezTo>
                  <a:pt x="116022" y="-14133"/>
                  <a:pt x="141329" y="11174"/>
                  <a:pt x="141329" y="42399"/>
                </a:cubicBezTo>
                <a:lnTo>
                  <a:pt x="141329" y="70665"/>
                </a:lnTo>
                <a:cubicBezTo>
                  <a:pt x="156920" y="70665"/>
                  <a:pt x="169595" y="83340"/>
                  <a:pt x="169595" y="98930"/>
                </a:cubicBezTo>
                <a:lnTo>
                  <a:pt x="169595" y="197861"/>
                </a:lnTo>
                <a:cubicBezTo>
                  <a:pt x="169595" y="213451"/>
                  <a:pt x="156920" y="226127"/>
                  <a:pt x="141329" y="226127"/>
                </a:cubicBezTo>
                <a:lnTo>
                  <a:pt x="28266" y="226127"/>
                </a:lnTo>
                <a:cubicBezTo>
                  <a:pt x="12675" y="226127"/>
                  <a:pt x="0" y="213451"/>
                  <a:pt x="0" y="197861"/>
                </a:cubicBezTo>
                <a:lnTo>
                  <a:pt x="0" y="98930"/>
                </a:lnTo>
                <a:cubicBezTo>
                  <a:pt x="0" y="83340"/>
                  <a:pt x="12675" y="70665"/>
                  <a:pt x="28266" y="70665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6775411" y="3881842"/>
            <a:ext cx="2157626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4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Leakage Prevention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379689" y="4371784"/>
            <a:ext cx="5229181" cy="603005"/>
          </a:xfrm>
          <a:custGeom>
            <a:avLst/>
            <a:gdLst/>
            <a:ahLst/>
            <a:cxnLst/>
            <a:rect l="l" t="t" r="r" b="b"/>
            <a:pathLst>
              <a:path w="5229181" h="603005">
                <a:moveTo>
                  <a:pt x="75376" y="0"/>
                </a:moveTo>
                <a:lnTo>
                  <a:pt x="5153805" y="0"/>
                </a:lnTo>
                <a:cubicBezTo>
                  <a:pt x="5195434" y="0"/>
                  <a:pt x="5229181" y="33747"/>
                  <a:pt x="5229181" y="75376"/>
                </a:cubicBezTo>
                <a:lnTo>
                  <a:pt x="5229181" y="527629"/>
                </a:lnTo>
                <a:cubicBezTo>
                  <a:pt x="5229181" y="569258"/>
                  <a:pt x="5195434" y="603005"/>
                  <a:pt x="5153805" y="603005"/>
                </a:cubicBezTo>
                <a:lnTo>
                  <a:pt x="75376" y="603005"/>
                </a:lnTo>
                <a:cubicBezTo>
                  <a:pt x="33747" y="603005"/>
                  <a:pt x="0" y="569258"/>
                  <a:pt x="0" y="527629"/>
                </a:cubicBezTo>
                <a:lnTo>
                  <a:pt x="0" y="75376"/>
                </a:lnTo>
                <a:cubicBezTo>
                  <a:pt x="0" y="33775"/>
                  <a:pt x="33775" y="0"/>
                  <a:pt x="75376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6530440" y="4522535"/>
            <a:ext cx="5003054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Problem:</a:t>
            </a:r>
            <a:r>
              <a:rPr lang="en-US" sz="1187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Computing LDA on full dataset before CV leaks test info.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384400" y="5130250"/>
            <a:ext cx="5219759" cy="1064680"/>
          </a:xfrm>
          <a:custGeom>
            <a:avLst/>
            <a:gdLst/>
            <a:ahLst/>
            <a:cxnLst/>
            <a:rect l="l" t="t" r="r" b="b"/>
            <a:pathLst>
              <a:path w="5219759" h="1064680">
                <a:moveTo>
                  <a:pt x="75379" y="0"/>
                </a:moveTo>
                <a:lnTo>
                  <a:pt x="5144380" y="0"/>
                </a:lnTo>
                <a:cubicBezTo>
                  <a:pt x="5186010" y="0"/>
                  <a:pt x="5219759" y="33748"/>
                  <a:pt x="5219759" y="75379"/>
                </a:cubicBezTo>
                <a:lnTo>
                  <a:pt x="5219759" y="989301"/>
                </a:lnTo>
                <a:cubicBezTo>
                  <a:pt x="5219759" y="1030932"/>
                  <a:pt x="5186010" y="1064680"/>
                  <a:pt x="5144380" y="1064680"/>
                </a:cubicBezTo>
                <a:lnTo>
                  <a:pt x="75379" y="1064680"/>
                </a:lnTo>
                <a:cubicBezTo>
                  <a:pt x="33748" y="1064680"/>
                  <a:pt x="0" y="1030932"/>
                  <a:pt x="0" y="989301"/>
                </a:cubicBezTo>
                <a:lnTo>
                  <a:pt x="0" y="75379"/>
                </a:lnTo>
                <a:cubicBezTo>
                  <a:pt x="0" y="33776"/>
                  <a:pt x="33776" y="0"/>
                  <a:pt x="75379" y="0"/>
                </a:cubicBezTo>
                <a:close/>
              </a:path>
            </a:pathLst>
          </a:custGeom>
          <a:solidFill>
            <a:srgbClr val="5E8B7E">
              <a:alpha val="20000"/>
            </a:srgbClr>
          </a:solidFill>
          <a:ln w="12700">
            <a:solidFill>
              <a:srgbClr val="5E8B7E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6" name="Text 54"/>
          <p:cNvSpPr/>
          <p:nvPr/>
        </p:nvSpPr>
        <p:spPr>
          <a:xfrm>
            <a:off x="6539862" y="5313978"/>
            <a:ext cx="932110" cy="1648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Our Solution: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6539862" y="5587215"/>
            <a:ext cx="4984210" cy="4522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LDA fitted </a:t>
            </a:r>
            <a:r>
              <a:rPr lang="en-US" sz="1187" b="1" dirty="0">
                <a:solidFill>
                  <a:srgbClr val="EDF2F4"/>
                </a:solidFill>
                <a:highlight>
                  <a:srgbClr val="5E8B7E">
                    <a:alpha val="4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only on training folds </a:t>
            </a:r>
            <a:r>
              <a:rPr lang="en-US" sz="1187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Test data transformed using training-derived projection.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417377" y="6463456"/>
            <a:ext cx="113063" cy="150751"/>
          </a:xfrm>
          <a:custGeom>
            <a:avLst/>
            <a:gdLst/>
            <a:ahLst/>
            <a:cxnLst/>
            <a:rect l="l" t="t" r="r" b="b"/>
            <a:pathLst>
              <a:path w="113063" h="150751">
                <a:moveTo>
                  <a:pt x="73580" y="19668"/>
                </a:moveTo>
                <a:cubicBezTo>
                  <a:pt x="76642" y="15458"/>
                  <a:pt x="75699" y="9569"/>
                  <a:pt x="71489" y="6507"/>
                </a:cubicBezTo>
                <a:cubicBezTo>
                  <a:pt x="67279" y="3445"/>
                  <a:pt x="61390" y="4387"/>
                  <a:pt x="58328" y="8598"/>
                </a:cubicBezTo>
                <a:lnTo>
                  <a:pt x="27118" y="51497"/>
                </a:lnTo>
                <a:lnTo>
                  <a:pt x="16076" y="40455"/>
                </a:lnTo>
                <a:cubicBezTo>
                  <a:pt x="12396" y="36775"/>
                  <a:pt x="6419" y="36775"/>
                  <a:pt x="2738" y="40455"/>
                </a:cubicBezTo>
                <a:cubicBezTo>
                  <a:pt x="-942" y="44136"/>
                  <a:pt x="-942" y="50113"/>
                  <a:pt x="2738" y="53793"/>
                </a:cubicBezTo>
                <a:lnTo>
                  <a:pt x="21582" y="72637"/>
                </a:lnTo>
                <a:cubicBezTo>
                  <a:pt x="23525" y="74581"/>
                  <a:pt x="26234" y="75582"/>
                  <a:pt x="28972" y="75376"/>
                </a:cubicBezTo>
                <a:cubicBezTo>
                  <a:pt x="31711" y="75169"/>
                  <a:pt x="34243" y="73756"/>
                  <a:pt x="35862" y="71518"/>
                </a:cubicBezTo>
                <a:lnTo>
                  <a:pt x="73550" y="19698"/>
                </a:lnTo>
                <a:close/>
                <a:moveTo>
                  <a:pt x="111267" y="59712"/>
                </a:moveTo>
                <a:cubicBezTo>
                  <a:pt x="114329" y="55501"/>
                  <a:pt x="113387" y="49612"/>
                  <a:pt x="109177" y="46550"/>
                </a:cubicBezTo>
                <a:cubicBezTo>
                  <a:pt x="104966" y="43488"/>
                  <a:pt x="99078" y="44430"/>
                  <a:pt x="96016" y="48641"/>
                </a:cubicBezTo>
                <a:lnTo>
                  <a:pt x="45961" y="117450"/>
                </a:lnTo>
                <a:lnTo>
                  <a:pt x="25498" y="96987"/>
                </a:lnTo>
                <a:cubicBezTo>
                  <a:pt x="21818" y="93307"/>
                  <a:pt x="15841" y="93307"/>
                  <a:pt x="12160" y="96987"/>
                </a:cubicBezTo>
                <a:cubicBezTo>
                  <a:pt x="8480" y="100668"/>
                  <a:pt x="8480" y="106645"/>
                  <a:pt x="12160" y="110325"/>
                </a:cubicBezTo>
                <a:lnTo>
                  <a:pt x="40426" y="138591"/>
                </a:lnTo>
                <a:cubicBezTo>
                  <a:pt x="42369" y="140534"/>
                  <a:pt x="45078" y="141535"/>
                  <a:pt x="47816" y="141329"/>
                </a:cubicBezTo>
                <a:cubicBezTo>
                  <a:pt x="50555" y="141123"/>
                  <a:pt x="53087" y="139710"/>
                  <a:pt x="54706" y="137472"/>
                </a:cubicBezTo>
                <a:lnTo>
                  <a:pt x="111238" y="59741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9" name="Text 57"/>
          <p:cNvSpPr/>
          <p:nvPr/>
        </p:nvSpPr>
        <p:spPr>
          <a:xfrm>
            <a:off x="6643503" y="6425768"/>
            <a:ext cx="1488668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Prevents data leakage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5452" y="355452"/>
            <a:ext cx="11552187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kern="0" spc="56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VALIDATION FRAMEWORK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5452" y="639813"/>
            <a:ext cx="11641050" cy="3554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19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Experimental Design (Leakage-Safe)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55452" y="1101901"/>
            <a:ext cx="853085" cy="35545"/>
          </a:xfrm>
          <a:custGeom>
            <a:avLst/>
            <a:gdLst/>
            <a:ahLst/>
            <a:cxnLst/>
            <a:rect l="l" t="t" r="r" b="b"/>
            <a:pathLst>
              <a:path w="853085" h="35545">
                <a:moveTo>
                  <a:pt x="0" y="0"/>
                </a:moveTo>
                <a:lnTo>
                  <a:pt x="853085" y="0"/>
                </a:lnTo>
                <a:lnTo>
                  <a:pt x="853085" y="35545"/>
                </a:lnTo>
                <a:lnTo>
                  <a:pt x="0" y="35545"/>
                </a:lnTo>
                <a:lnTo>
                  <a:pt x="0" y="0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59895" y="1284070"/>
            <a:ext cx="11472210" cy="2425959"/>
          </a:xfrm>
          <a:custGeom>
            <a:avLst/>
            <a:gdLst/>
            <a:ahLst/>
            <a:cxnLst/>
            <a:rect l="l" t="t" r="r" b="b"/>
            <a:pathLst>
              <a:path w="11472210" h="2425959">
                <a:moveTo>
                  <a:pt x="71081" y="0"/>
                </a:moveTo>
                <a:lnTo>
                  <a:pt x="11401129" y="0"/>
                </a:lnTo>
                <a:cubicBezTo>
                  <a:pt x="11440386" y="0"/>
                  <a:pt x="11472210" y="31824"/>
                  <a:pt x="11472210" y="71081"/>
                </a:cubicBezTo>
                <a:lnTo>
                  <a:pt x="11472210" y="2354879"/>
                </a:lnTo>
                <a:cubicBezTo>
                  <a:pt x="11472210" y="2394135"/>
                  <a:pt x="11440386" y="2425959"/>
                  <a:pt x="11401129" y="2425959"/>
                </a:cubicBezTo>
                <a:lnTo>
                  <a:pt x="71081" y="2425959"/>
                </a:lnTo>
                <a:cubicBezTo>
                  <a:pt x="31824" y="2425959"/>
                  <a:pt x="0" y="2394135"/>
                  <a:pt x="0" y="2354879"/>
                </a:cubicBezTo>
                <a:lnTo>
                  <a:pt x="0" y="71081"/>
                </a:lnTo>
                <a:cubicBezTo>
                  <a:pt x="0" y="31824"/>
                  <a:pt x="31824" y="0"/>
                  <a:pt x="71081" y="0"/>
                </a:cubicBezTo>
                <a:close/>
              </a:path>
            </a:pathLst>
          </a:custGeom>
          <a:solidFill>
            <a:srgbClr val="4A6C8C">
              <a:alpha val="14902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68723" y="1501784"/>
            <a:ext cx="213271" cy="213271"/>
          </a:xfrm>
          <a:custGeom>
            <a:avLst/>
            <a:gdLst/>
            <a:ahLst/>
            <a:cxnLst/>
            <a:rect l="l" t="t" r="r" b="b"/>
            <a:pathLst>
              <a:path w="213271" h="213271">
                <a:moveTo>
                  <a:pt x="96847" y="2166"/>
                </a:moveTo>
                <a:cubicBezTo>
                  <a:pt x="103053" y="-708"/>
                  <a:pt x="110218" y="-708"/>
                  <a:pt x="116424" y="2166"/>
                </a:cubicBezTo>
                <a:lnTo>
                  <a:pt x="207481" y="44237"/>
                </a:lnTo>
                <a:cubicBezTo>
                  <a:pt x="211022" y="45862"/>
                  <a:pt x="213271" y="49402"/>
                  <a:pt x="213271" y="53318"/>
                </a:cubicBezTo>
                <a:cubicBezTo>
                  <a:pt x="213271" y="57233"/>
                  <a:pt x="211022" y="60774"/>
                  <a:pt x="207481" y="62398"/>
                </a:cubicBezTo>
                <a:lnTo>
                  <a:pt x="116424" y="104470"/>
                </a:lnTo>
                <a:cubicBezTo>
                  <a:pt x="110218" y="107344"/>
                  <a:pt x="103053" y="107344"/>
                  <a:pt x="96847" y="104470"/>
                </a:cubicBezTo>
                <a:lnTo>
                  <a:pt x="5790" y="62398"/>
                </a:lnTo>
                <a:cubicBezTo>
                  <a:pt x="2249" y="60732"/>
                  <a:pt x="0" y="57192"/>
                  <a:pt x="0" y="53318"/>
                </a:cubicBezTo>
                <a:cubicBezTo>
                  <a:pt x="0" y="49444"/>
                  <a:pt x="2249" y="45862"/>
                  <a:pt x="5790" y="44237"/>
                </a:cubicBezTo>
                <a:lnTo>
                  <a:pt x="96847" y="2166"/>
                </a:lnTo>
                <a:close/>
                <a:moveTo>
                  <a:pt x="20036" y="90973"/>
                </a:moveTo>
                <a:lnTo>
                  <a:pt x="88474" y="122589"/>
                </a:lnTo>
                <a:cubicBezTo>
                  <a:pt x="100012" y="127921"/>
                  <a:pt x="113300" y="127921"/>
                  <a:pt x="124839" y="122589"/>
                </a:cubicBezTo>
                <a:lnTo>
                  <a:pt x="193277" y="90973"/>
                </a:lnTo>
                <a:lnTo>
                  <a:pt x="207481" y="97555"/>
                </a:lnTo>
                <a:cubicBezTo>
                  <a:pt x="211022" y="99179"/>
                  <a:pt x="213271" y="102720"/>
                  <a:pt x="213271" y="106636"/>
                </a:cubicBezTo>
                <a:cubicBezTo>
                  <a:pt x="213271" y="110551"/>
                  <a:pt x="211022" y="114092"/>
                  <a:pt x="207481" y="115716"/>
                </a:cubicBezTo>
                <a:lnTo>
                  <a:pt x="116424" y="157787"/>
                </a:lnTo>
                <a:cubicBezTo>
                  <a:pt x="110218" y="160661"/>
                  <a:pt x="103053" y="160661"/>
                  <a:pt x="96847" y="157787"/>
                </a:cubicBezTo>
                <a:lnTo>
                  <a:pt x="5790" y="115716"/>
                </a:lnTo>
                <a:cubicBezTo>
                  <a:pt x="2249" y="114050"/>
                  <a:pt x="0" y="110509"/>
                  <a:pt x="0" y="106636"/>
                </a:cubicBezTo>
                <a:cubicBezTo>
                  <a:pt x="0" y="102762"/>
                  <a:pt x="2249" y="99179"/>
                  <a:pt x="5790" y="97555"/>
                </a:cubicBezTo>
                <a:lnTo>
                  <a:pt x="19994" y="90973"/>
                </a:lnTo>
                <a:close/>
                <a:moveTo>
                  <a:pt x="5790" y="150873"/>
                </a:moveTo>
                <a:lnTo>
                  <a:pt x="19994" y="144291"/>
                </a:lnTo>
                <a:lnTo>
                  <a:pt x="88433" y="175907"/>
                </a:lnTo>
                <a:cubicBezTo>
                  <a:pt x="99971" y="181239"/>
                  <a:pt x="113259" y="181239"/>
                  <a:pt x="124797" y="175907"/>
                </a:cubicBezTo>
                <a:lnTo>
                  <a:pt x="193235" y="144291"/>
                </a:lnTo>
                <a:lnTo>
                  <a:pt x="207440" y="150873"/>
                </a:lnTo>
                <a:cubicBezTo>
                  <a:pt x="210980" y="152497"/>
                  <a:pt x="213229" y="156038"/>
                  <a:pt x="213229" y="159953"/>
                </a:cubicBezTo>
                <a:cubicBezTo>
                  <a:pt x="213229" y="163869"/>
                  <a:pt x="210980" y="167410"/>
                  <a:pt x="207440" y="169034"/>
                </a:cubicBezTo>
                <a:lnTo>
                  <a:pt x="116383" y="211105"/>
                </a:lnTo>
                <a:cubicBezTo>
                  <a:pt x="110176" y="213979"/>
                  <a:pt x="103012" y="213979"/>
                  <a:pt x="96805" y="211105"/>
                </a:cubicBezTo>
                <a:lnTo>
                  <a:pt x="5790" y="169034"/>
                </a:lnTo>
                <a:cubicBezTo>
                  <a:pt x="2249" y="167368"/>
                  <a:pt x="0" y="163827"/>
                  <a:pt x="0" y="159953"/>
                </a:cubicBezTo>
                <a:cubicBezTo>
                  <a:pt x="0" y="156079"/>
                  <a:pt x="2249" y="152497"/>
                  <a:pt x="5790" y="150873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808653" y="1466239"/>
            <a:ext cx="10947918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79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Nested Cross-Validation Structure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59837" y="1892781"/>
            <a:ext cx="5447300" cy="1635079"/>
          </a:xfrm>
          <a:custGeom>
            <a:avLst/>
            <a:gdLst/>
            <a:ahLst/>
            <a:cxnLst/>
            <a:rect l="l" t="t" r="r" b="b"/>
            <a:pathLst>
              <a:path w="5447300" h="1635079">
                <a:moveTo>
                  <a:pt x="35545" y="0"/>
                </a:moveTo>
                <a:lnTo>
                  <a:pt x="5376207" y="0"/>
                </a:lnTo>
                <a:cubicBezTo>
                  <a:pt x="5415471" y="0"/>
                  <a:pt x="5447300" y="31830"/>
                  <a:pt x="5447300" y="71093"/>
                </a:cubicBezTo>
                <a:lnTo>
                  <a:pt x="5447300" y="1563985"/>
                </a:lnTo>
                <a:cubicBezTo>
                  <a:pt x="5447300" y="1603249"/>
                  <a:pt x="5415471" y="1635079"/>
                  <a:pt x="5376207" y="1635079"/>
                </a:cubicBezTo>
                <a:lnTo>
                  <a:pt x="35545" y="1635079"/>
                </a:lnTo>
                <a:cubicBezTo>
                  <a:pt x="15914" y="1635079"/>
                  <a:pt x="0" y="1619165"/>
                  <a:pt x="0" y="1599534"/>
                </a:cubicBezTo>
                <a:lnTo>
                  <a:pt x="0" y="35545"/>
                </a:lnTo>
                <a:cubicBezTo>
                  <a:pt x="0" y="15927"/>
                  <a:pt x="15927" y="0"/>
                  <a:pt x="35545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559837" y="1892781"/>
            <a:ext cx="35545" cy="1635079"/>
          </a:xfrm>
          <a:custGeom>
            <a:avLst/>
            <a:gdLst/>
            <a:ahLst/>
            <a:cxnLst/>
            <a:rect l="l" t="t" r="r" b="b"/>
            <a:pathLst>
              <a:path w="35545" h="1635079">
                <a:moveTo>
                  <a:pt x="35545" y="0"/>
                </a:moveTo>
                <a:lnTo>
                  <a:pt x="35545" y="0"/>
                </a:lnTo>
                <a:lnTo>
                  <a:pt x="35545" y="1635079"/>
                </a:lnTo>
                <a:lnTo>
                  <a:pt x="35545" y="1635079"/>
                </a:lnTo>
                <a:cubicBezTo>
                  <a:pt x="15914" y="1635079"/>
                  <a:pt x="0" y="1619165"/>
                  <a:pt x="0" y="1599534"/>
                </a:cubicBezTo>
                <a:lnTo>
                  <a:pt x="0" y="35545"/>
                </a:lnTo>
                <a:cubicBezTo>
                  <a:pt x="0" y="15927"/>
                  <a:pt x="15927" y="0"/>
                  <a:pt x="35545" y="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719790" y="2052735"/>
            <a:ext cx="426542" cy="426542"/>
          </a:xfrm>
          <a:custGeom>
            <a:avLst/>
            <a:gdLst/>
            <a:ahLst/>
            <a:cxnLst/>
            <a:rect l="l" t="t" r="r" b="b"/>
            <a:pathLst>
              <a:path w="426542" h="426542">
                <a:moveTo>
                  <a:pt x="71092" y="0"/>
                </a:moveTo>
                <a:lnTo>
                  <a:pt x="355450" y="0"/>
                </a:lnTo>
                <a:cubicBezTo>
                  <a:pt x="394713" y="0"/>
                  <a:pt x="426542" y="31829"/>
                  <a:pt x="426542" y="71092"/>
                </a:cubicBezTo>
                <a:lnTo>
                  <a:pt x="426542" y="355450"/>
                </a:lnTo>
                <a:cubicBezTo>
                  <a:pt x="426542" y="394713"/>
                  <a:pt x="394713" y="426542"/>
                  <a:pt x="355450" y="426542"/>
                </a:cubicBezTo>
                <a:lnTo>
                  <a:pt x="71092" y="426542"/>
                </a:lnTo>
                <a:cubicBezTo>
                  <a:pt x="31829" y="426542"/>
                  <a:pt x="0" y="394713"/>
                  <a:pt x="0" y="355450"/>
                </a:cubicBezTo>
                <a:lnTo>
                  <a:pt x="0" y="71092"/>
                </a:lnTo>
                <a:cubicBezTo>
                  <a:pt x="0" y="31829"/>
                  <a:pt x="31829" y="0"/>
                  <a:pt x="71092" y="0"/>
                </a:cubicBezTo>
                <a:close/>
              </a:path>
            </a:pathLst>
          </a:custGeom>
          <a:solidFill>
            <a:srgbClr val="5E8B7E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712084" y="2141598"/>
            <a:ext cx="533178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Outer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252968" y="2034962"/>
            <a:ext cx="1555102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10-Fold CV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252968" y="2283778"/>
            <a:ext cx="1537329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Performance Estimation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73108" y="2639230"/>
            <a:ext cx="71090" cy="142181"/>
          </a:xfrm>
          <a:custGeom>
            <a:avLst/>
            <a:gdLst/>
            <a:ahLst/>
            <a:cxnLst/>
            <a:rect l="l" t="t" r="r" b="b"/>
            <a:pathLst>
              <a:path w="71090" h="142181">
                <a:moveTo>
                  <a:pt x="68619" y="64814"/>
                </a:moveTo>
                <a:cubicBezTo>
                  <a:pt x="72090" y="68286"/>
                  <a:pt x="72090" y="73923"/>
                  <a:pt x="68619" y="77394"/>
                </a:cubicBezTo>
                <a:lnTo>
                  <a:pt x="24187" y="121826"/>
                </a:lnTo>
                <a:cubicBezTo>
                  <a:pt x="20716" y="125297"/>
                  <a:pt x="15079" y="125297"/>
                  <a:pt x="11608" y="121826"/>
                </a:cubicBezTo>
                <a:cubicBezTo>
                  <a:pt x="8137" y="118354"/>
                  <a:pt x="8137" y="112717"/>
                  <a:pt x="11608" y="109246"/>
                </a:cubicBezTo>
                <a:lnTo>
                  <a:pt x="49763" y="71090"/>
                </a:lnTo>
                <a:lnTo>
                  <a:pt x="11635" y="32935"/>
                </a:lnTo>
                <a:cubicBezTo>
                  <a:pt x="8164" y="29464"/>
                  <a:pt x="8164" y="23826"/>
                  <a:pt x="11635" y="20355"/>
                </a:cubicBezTo>
                <a:cubicBezTo>
                  <a:pt x="15107" y="16884"/>
                  <a:pt x="20744" y="16884"/>
                  <a:pt x="24215" y="20355"/>
                </a:cubicBezTo>
                <a:lnTo>
                  <a:pt x="68647" y="64787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968606" y="2603685"/>
            <a:ext cx="2639230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Provides unbiased performance estimates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73108" y="2923592"/>
            <a:ext cx="71090" cy="142181"/>
          </a:xfrm>
          <a:custGeom>
            <a:avLst/>
            <a:gdLst/>
            <a:ahLst/>
            <a:cxnLst/>
            <a:rect l="l" t="t" r="r" b="b"/>
            <a:pathLst>
              <a:path w="71090" h="142181">
                <a:moveTo>
                  <a:pt x="68619" y="64814"/>
                </a:moveTo>
                <a:cubicBezTo>
                  <a:pt x="72090" y="68286"/>
                  <a:pt x="72090" y="73923"/>
                  <a:pt x="68619" y="77394"/>
                </a:cubicBezTo>
                <a:lnTo>
                  <a:pt x="24187" y="121826"/>
                </a:lnTo>
                <a:cubicBezTo>
                  <a:pt x="20716" y="125297"/>
                  <a:pt x="15079" y="125297"/>
                  <a:pt x="11608" y="121826"/>
                </a:cubicBezTo>
                <a:cubicBezTo>
                  <a:pt x="8137" y="118354"/>
                  <a:pt x="8137" y="112717"/>
                  <a:pt x="11608" y="109246"/>
                </a:cubicBezTo>
                <a:lnTo>
                  <a:pt x="49763" y="71090"/>
                </a:lnTo>
                <a:lnTo>
                  <a:pt x="11635" y="32935"/>
                </a:lnTo>
                <a:cubicBezTo>
                  <a:pt x="8164" y="29464"/>
                  <a:pt x="8164" y="23826"/>
                  <a:pt x="11635" y="20355"/>
                </a:cubicBezTo>
                <a:cubicBezTo>
                  <a:pt x="15107" y="16884"/>
                  <a:pt x="20744" y="16884"/>
                  <a:pt x="24215" y="20355"/>
                </a:cubicBezTo>
                <a:lnTo>
                  <a:pt x="68647" y="64787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968606" y="2888047"/>
            <a:ext cx="2523708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Each fold serves as independent test set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73108" y="3207953"/>
            <a:ext cx="71090" cy="142181"/>
          </a:xfrm>
          <a:custGeom>
            <a:avLst/>
            <a:gdLst/>
            <a:ahLst/>
            <a:cxnLst/>
            <a:rect l="l" t="t" r="r" b="b"/>
            <a:pathLst>
              <a:path w="71090" h="142181">
                <a:moveTo>
                  <a:pt x="68619" y="64814"/>
                </a:moveTo>
                <a:cubicBezTo>
                  <a:pt x="72090" y="68286"/>
                  <a:pt x="72090" y="73923"/>
                  <a:pt x="68619" y="77394"/>
                </a:cubicBezTo>
                <a:lnTo>
                  <a:pt x="24187" y="121826"/>
                </a:lnTo>
                <a:cubicBezTo>
                  <a:pt x="20716" y="125297"/>
                  <a:pt x="15079" y="125297"/>
                  <a:pt x="11608" y="121826"/>
                </a:cubicBezTo>
                <a:cubicBezTo>
                  <a:pt x="8137" y="118354"/>
                  <a:pt x="8137" y="112717"/>
                  <a:pt x="11608" y="109246"/>
                </a:cubicBezTo>
                <a:lnTo>
                  <a:pt x="49763" y="71090"/>
                </a:lnTo>
                <a:lnTo>
                  <a:pt x="11635" y="32935"/>
                </a:lnTo>
                <a:cubicBezTo>
                  <a:pt x="8164" y="29464"/>
                  <a:pt x="8164" y="23826"/>
                  <a:pt x="11635" y="20355"/>
                </a:cubicBezTo>
                <a:cubicBezTo>
                  <a:pt x="15107" y="16884"/>
                  <a:pt x="20744" y="16884"/>
                  <a:pt x="24215" y="20355"/>
                </a:cubicBezTo>
                <a:lnTo>
                  <a:pt x="68647" y="64787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968606" y="3172408"/>
            <a:ext cx="223046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Results averaged across all 10 folds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204579" y="1892781"/>
            <a:ext cx="5447300" cy="1635079"/>
          </a:xfrm>
          <a:custGeom>
            <a:avLst/>
            <a:gdLst/>
            <a:ahLst/>
            <a:cxnLst/>
            <a:rect l="l" t="t" r="r" b="b"/>
            <a:pathLst>
              <a:path w="5447300" h="1635079">
                <a:moveTo>
                  <a:pt x="35545" y="0"/>
                </a:moveTo>
                <a:lnTo>
                  <a:pt x="5376207" y="0"/>
                </a:lnTo>
                <a:cubicBezTo>
                  <a:pt x="5415471" y="0"/>
                  <a:pt x="5447300" y="31830"/>
                  <a:pt x="5447300" y="71093"/>
                </a:cubicBezTo>
                <a:lnTo>
                  <a:pt x="5447300" y="1563985"/>
                </a:lnTo>
                <a:cubicBezTo>
                  <a:pt x="5447300" y="1603249"/>
                  <a:pt x="5415471" y="1635079"/>
                  <a:pt x="5376207" y="1635079"/>
                </a:cubicBezTo>
                <a:lnTo>
                  <a:pt x="35545" y="1635079"/>
                </a:lnTo>
                <a:cubicBezTo>
                  <a:pt x="15914" y="1635079"/>
                  <a:pt x="0" y="1619165"/>
                  <a:pt x="0" y="1599534"/>
                </a:cubicBezTo>
                <a:lnTo>
                  <a:pt x="0" y="35545"/>
                </a:lnTo>
                <a:cubicBezTo>
                  <a:pt x="0" y="15927"/>
                  <a:pt x="15927" y="0"/>
                  <a:pt x="35545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6204579" y="1892781"/>
            <a:ext cx="35545" cy="1635079"/>
          </a:xfrm>
          <a:custGeom>
            <a:avLst/>
            <a:gdLst/>
            <a:ahLst/>
            <a:cxnLst/>
            <a:rect l="l" t="t" r="r" b="b"/>
            <a:pathLst>
              <a:path w="35545" h="1635079">
                <a:moveTo>
                  <a:pt x="35545" y="0"/>
                </a:moveTo>
                <a:lnTo>
                  <a:pt x="35545" y="0"/>
                </a:lnTo>
                <a:lnTo>
                  <a:pt x="35545" y="1635079"/>
                </a:lnTo>
                <a:lnTo>
                  <a:pt x="35545" y="1635079"/>
                </a:lnTo>
                <a:cubicBezTo>
                  <a:pt x="15914" y="1635079"/>
                  <a:pt x="0" y="1619165"/>
                  <a:pt x="0" y="1599534"/>
                </a:cubicBezTo>
                <a:lnTo>
                  <a:pt x="0" y="35545"/>
                </a:lnTo>
                <a:cubicBezTo>
                  <a:pt x="0" y="15927"/>
                  <a:pt x="15927" y="0"/>
                  <a:pt x="35545" y="0"/>
                </a:cubicBezTo>
                <a:close/>
              </a:path>
            </a:pathLst>
          </a:custGeom>
          <a:solidFill>
            <a:srgbClr val="4A6C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6364533" y="2052735"/>
            <a:ext cx="426542" cy="426542"/>
          </a:xfrm>
          <a:custGeom>
            <a:avLst/>
            <a:gdLst/>
            <a:ahLst/>
            <a:cxnLst/>
            <a:rect l="l" t="t" r="r" b="b"/>
            <a:pathLst>
              <a:path w="426542" h="426542">
                <a:moveTo>
                  <a:pt x="71092" y="0"/>
                </a:moveTo>
                <a:lnTo>
                  <a:pt x="355450" y="0"/>
                </a:lnTo>
                <a:cubicBezTo>
                  <a:pt x="394713" y="0"/>
                  <a:pt x="426542" y="31829"/>
                  <a:pt x="426542" y="71092"/>
                </a:cubicBezTo>
                <a:lnTo>
                  <a:pt x="426542" y="355450"/>
                </a:lnTo>
                <a:cubicBezTo>
                  <a:pt x="426542" y="394713"/>
                  <a:pt x="394713" y="426542"/>
                  <a:pt x="355450" y="426542"/>
                </a:cubicBezTo>
                <a:lnTo>
                  <a:pt x="71092" y="426542"/>
                </a:lnTo>
                <a:cubicBezTo>
                  <a:pt x="31829" y="426542"/>
                  <a:pt x="0" y="394713"/>
                  <a:pt x="0" y="355450"/>
                </a:cubicBezTo>
                <a:lnTo>
                  <a:pt x="0" y="71092"/>
                </a:lnTo>
                <a:cubicBezTo>
                  <a:pt x="0" y="31829"/>
                  <a:pt x="31829" y="0"/>
                  <a:pt x="71092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6378973" y="2141598"/>
            <a:ext cx="488746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Inner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897711" y="2034962"/>
            <a:ext cx="1555102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5-Fold CV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897711" y="2283778"/>
            <a:ext cx="1537329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Hyperparameter Tuning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417851" y="2639230"/>
            <a:ext cx="71090" cy="142181"/>
          </a:xfrm>
          <a:custGeom>
            <a:avLst/>
            <a:gdLst/>
            <a:ahLst/>
            <a:cxnLst/>
            <a:rect l="l" t="t" r="r" b="b"/>
            <a:pathLst>
              <a:path w="71090" h="142181">
                <a:moveTo>
                  <a:pt x="68619" y="64814"/>
                </a:moveTo>
                <a:cubicBezTo>
                  <a:pt x="72090" y="68286"/>
                  <a:pt x="72090" y="73923"/>
                  <a:pt x="68619" y="77394"/>
                </a:cubicBezTo>
                <a:lnTo>
                  <a:pt x="24187" y="121826"/>
                </a:lnTo>
                <a:cubicBezTo>
                  <a:pt x="20716" y="125297"/>
                  <a:pt x="15079" y="125297"/>
                  <a:pt x="11608" y="121826"/>
                </a:cubicBezTo>
                <a:cubicBezTo>
                  <a:pt x="8137" y="118354"/>
                  <a:pt x="8137" y="112717"/>
                  <a:pt x="11608" y="109246"/>
                </a:cubicBezTo>
                <a:lnTo>
                  <a:pt x="49763" y="71090"/>
                </a:lnTo>
                <a:lnTo>
                  <a:pt x="11635" y="32935"/>
                </a:lnTo>
                <a:cubicBezTo>
                  <a:pt x="8164" y="29464"/>
                  <a:pt x="8164" y="23826"/>
                  <a:pt x="11635" y="20355"/>
                </a:cubicBezTo>
                <a:cubicBezTo>
                  <a:pt x="15107" y="16884"/>
                  <a:pt x="20744" y="16884"/>
                  <a:pt x="24215" y="20355"/>
                </a:cubicBezTo>
                <a:lnTo>
                  <a:pt x="68647" y="64787"/>
                </a:lnTo>
                <a:close/>
              </a:path>
            </a:pathLst>
          </a:custGeom>
          <a:solidFill>
            <a:srgbClr val="4A6C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6613349" y="2603685"/>
            <a:ext cx="2345983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Optimizes classifier hyperparameters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417851" y="2923592"/>
            <a:ext cx="71090" cy="142181"/>
          </a:xfrm>
          <a:custGeom>
            <a:avLst/>
            <a:gdLst/>
            <a:ahLst/>
            <a:cxnLst/>
            <a:rect l="l" t="t" r="r" b="b"/>
            <a:pathLst>
              <a:path w="71090" h="142181">
                <a:moveTo>
                  <a:pt x="68619" y="64814"/>
                </a:moveTo>
                <a:cubicBezTo>
                  <a:pt x="72090" y="68286"/>
                  <a:pt x="72090" y="73923"/>
                  <a:pt x="68619" y="77394"/>
                </a:cubicBezTo>
                <a:lnTo>
                  <a:pt x="24187" y="121826"/>
                </a:lnTo>
                <a:cubicBezTo>
                  <a:pt x="20716" y="125297"/>
                  <a:pt x="15079" y="125297"/>
                  <a:pt x="11608" y="121826"/>
                </a:cubicBezTo>
                <a:cubicBezTo>
                  <a:pt x="8137" y="118354"/>
                  <a:pt x="8137" y="112717"/>
                  <a:pt x="11608" y="109246"/>
                </a:cubicBezTo>
                <a:lnTo>
                  <a:pt x="49763" y="71090"/>
                </a:lnTo>
                <a:lnTo>
                  <a:pt x="11635" y="32935"/>
                </a:lnTo>
                <a:cubicBezTo>
                  <a:pt x="8164" y="29464"/>
                  <a:pt x="8164" y="23826"/>
                  <a:pt x="11635" y="20355"/>
                </a:cubicBezTo>
                <a:cubicBezTo>
                  <a:pt x="15107" y="16884"/>
                  <a:pt x="20744" y="16884"/>
                  <a:pt x="24215" y="20355"/>
                </a:cubicBezTo>
                <a:lnTo>
                  <a:pt x="68647" y="64787"/>
                </a:lnTo>
                <a:close/>
              </a:path>
            </a:pathLst>
          </a:custGeom>
          <a:solidFill>
            <a:srgbClr val="4A6C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613349" y="2888047"/>
            <a:ext cx="2434845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Selects optimal LDA component count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417851" y="3207953"/>
            <a:ext cx="71090" cy="142181"/>
          </a:xfrm>
          <a:custGeom>
            <a:avLst/>
            <a:gdLst/>
            <a:ahLst/>
            <a:cxnLst/>
            <a:rect l="l" t="t" r="r" b="b"/>
            <a:pathLst>
              <a:path w="71090" h="142181">
                <a:moveTo>
                  <a:pt x="68619" y="64814"/>
                </a:moveTo>
                <a:cubicBezTo>
                  <a:pt x="72090" y="68286"/>
                  <a:pt x="72090" y="73923"/>
                  <a:pt x="68619" y="77394"/>
                </a:cubicBezTo>
                <a:lnTo>
                  <a:pt x="24187" y="121826"/>
                </a:lnTo>
                <a:cubicBezTo>
                  <a:pt x="20716" y="125297"/>
                  <a:pt x="15079" y="125297"/>
                  <a:pt x="11608" y="121826"/>
                </a:cubicBezTo>
                <a:cubicBezTo>
                  <a:pt x="8137" y="118354"/>
                  <a:pt x="8137" y="112717"/>
                  <a:pt x="11608" y="109246"/>
                </a:cubicBezTo>
                <a:lnTo>
                  <a:pt x="49763" y="71090"/>
                </a:lnTo>
                <a:lnTo>
                  <a:pt x="11635" y="32935"/>
                </a:lnTo>
                <a:cubicBezTo>
                  <a:pt x="8164" y="29464"/>
                  <a:pt x="8164" y="23826"/>
                  <a:pt x="11635" y="20355"/>
                </a:cubicBezTo>
                <a:cubicBezTo>
                  <a:pt x="15107" y="16884"/>
                  <a:pt x="20744" y="16884"/>
                  <a:pt x="24215" y="20355"/>
                </a:cubicBezTo>
                <a:lnTo>
                  <a:pt x="68647" y="64787"/>
                </a:lnTo>
                <a:close/>
              </a:path>
            </a:pathLst>
          </a:custGeom>
          <a:solidFill>
            <a:srgbClr val="4A6C8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613349" y="3172408"/>
            <a:ext cx="2354869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Prevents overfitting to validation data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59895" y="3861096"/>
            <a:ext cx="6824676" cy="2994682"/>
          </a:xfrm>
          <a:custGeom>
            <a:avLst/>
            <a:gdLst/>
            <a:ahLst/>
            <a:cxnLst/>
            <a:rect l="l" t="t" r="r" b="b"/>
            <a:pathLst>
              <a:path w="6824676" h="2994682">
                <a:moveTo>
                  <a:pt x="71094" y="0"/>
                </a:moveTo>
                <a:lnTo>
                  <a:pt x="6753583" y="0"/>
                </a:lnTo>
                <a:cubicBezTo>
                  <a:pt x="6792847" y="0"/>
                  <a:pt x="6824676" y="31830"/>
                  <a:pt x="6824676" y="71094"/>
                </a:cubicBezTo>
                <a:lnTo>
                  <a:pt x="6824676" y="2923588"/>
                </a:lnTo>
                <a:cubicBezTo>
                  <a:pt x="6824676" y="2962852"/>
                  <a:pt x="6792847" y="2994682"/>
                  <a:pt x="6753583" y="2994682"/>
                </a:cubicBezTo>
                <a:lnTo>
                  <a:pt x="71094" y="2994682"/>
                </a:lnTo>
                <a:cubicBezTo>
                  <a:pt x="31830" y="2994682"/>
                  <a:pt x="0" y="2962852"/>
                  <a:pt x="0" y="2923588"/>
                </a:cubicBezTo>
                <a:lnTo>
                  <a:pt x="0" y="71094"/>
                </a:lnTo>
                <a:cubicBezTo>
                  <a:pt x="0" y="31856"/>
                  <a:pt x="31856" y="0"/>
                  <a:pt x="71094" y="0"/>
                </a:cubicBezTo>
                <a:close/>
              </a:path>
            </a:pathLst>
          </a:custGeom>
          <a:solidFill>
            <a:srgbClr val="4A6C8C">
              <a:alpha val="14902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564280" y="4078810"/>
            <a:ext cx="177726" cy="177726"/>
          </a:xfrm>
          <a:custGeom>
            <a:avLst/>
            <a:gdLst/>
            <a:ahLst/>
            <a:cxnLst/>
            <a:rect l="l" t="t" r="r" b="b"/>
            <a:pathLst>
              <a:path w="177726" h="177726">
                <a:moveTo>
                  <a:pt x="61093" y="0"/>
                </a:moveTo>
                <a:cubicBezTo>
                  <a:pt x="51895" y="0"/>
                  <a:pt x="44431" y="7463"/>
                  <a:pt x="44431" y="16662"/>
                </a:cubicBezTo>
                <a:lnTo>
                  <a:pt x="44431" y="88863"/>
                </a:lnTo>
                <a:cubicBezTo>
                  <a:pt x="44431" y="98062"/>
                  <a:pt x="51895" y="105525"/>
                  <a:pt x="61093" y="105525"/>
                </a:cubicBezTo>
                <a:lnTo>
                  <a:pt x="83309" y="105525"/>
                </a:lnTo>
                <a:cubicBezTo>
                  <a:pt x="92508" y="105525"/>
                  <a:pt x="99971" y="98062"/>
                  <a:pt x="99971" y="88863"/>
                </a:cubicBezTo>
                <a:lnTo>
                  <a:pt x="99971" y="66647"/>
                </a:lnTo>
                <a:lnTo>
                  <a:pt x="111079" y="66647"/>
                </a:lnTo>
                <a:cubicBezTo>
                  <a:pt x="135620" y="66647"/>
                  <a:pt x="155510" y="86537"/>
                  <a:pt x="155510" y="111079"/>
                </a:cubicBezTo>
                <a:cubicBezTo>
                  <a:pt x="155510" y="135620"/>
                  <a:pt x="135620" y="155510"/>
                  <a:pt x="111079" y="155510"/>
                </a:cubicBezTo>
                <a:lnTo>
                  <a:pt x="11108" y="155510"/>
                </a:lnTo>
                <a:cubicBezTo>
                  <a:pt x="4964" y="155510"/>
                  <a:pt x="0" y="160474"/>
                  <a:pt x="0" y="166618"/>
                </a:cubicBezTo>
                <a:cubicBezTo>
                  <a:pt x="0" y="172762"/>
                  <a:pt x="4964" y="177726"/>
                  <a:pt x="11108" y="177726"/>
                </a:cubicBezTo>
                <a:lnTo>
                  <a:pt x="166618" y="177726"/>
                </a:lnTo>
                <a:cubicBezTo>
                  <a:pt x="172762" y="177726"/>
                  <a:pt x="177726" y="172762"/>
                  <a:pt x="177726" y="166618"/>
                </a:cubicBezTo>
                <a:cubicBezTo>
                  <a:pt x="177726" y="160474"/>
                  <a:pt x="172762" y="155510"/>
                  <a:pt x="166618" y="155510"/>
                </a:cubicBezTo>
                <a:lnTo>
                  <a:pt x="160752" y="155510"/>
                </a:lnTo>
                <a:cubicBezTo>
                  <a:pt x="171304" y="143708"/>
                  <a:pt x="177726" y="128157"/>
                  <a:pt x="177726" y="111079"/>
                </a:cubicBezTo>
                <a:cubicBezTo>
                  <a:pt x="177726" y="74284"/>
                  <a:pt x="147874" y="44431"/>
                  <a:pt x="111079" y="44431"/>
                </a:cubicBezTo>
                <a:lnTo>
                  <a:pt x="99971" y="44431"/>
                </a:lnTo>
                <a:lnTo>
                  <a:pt x="99971" y="16662"/>
                </a:lnTo>
                <a:cubicBezTo>
                  <a:pt x="99971" y="7463"/>
                  <a:pt x="92508" y="0"/>
                  <a:pt x="83309" y="0"/>
                </a:cubicBezTo>
                <a:lnTo>
                  <a:pt x="61093" y="0"/>
                </a:lnTo>
                <a:close/>
                <a:moveTo>
                  <a:pt x="41655" y="122187"/>
                </a:moveTo>
                <a:cubicBezTo>
                  <a:pt x="37038" y="122187"/>
                  <a:pt x="33324" y="125901"/>
                  <a:pt x="33324" y="130517"/>
                </a:cubicBezTo>
                <a:cubicBezTo>
                  <a:pt x="33324" y="135134"/>
                  <a:pt x="37038" y="138848"/>
                  <a:pt x="41655" y="138848"/>
                </a:cubicBezTo>
                <a:lnTo>
                  <a:pt x="102748" y="138848"/>
                </a:lnTo>
                <a:cubicBezTo>
                  <a:pt x="107365" y="138848"/>
                  <a:pt x="111079" y="135134"/>
                  <a:pt x="111079" y="130517"/>
                </a:cubicBezTo>
                <a:cubicBezTo>
                  <a:pt x="111079" y="125901"/>
                  <a:pt x="107365" y="122187"/>
                  <a:pt x="102748" y="122187"/>
                </a:cubicBezTo>
                <a:lnTo>
                  <a:pt x="41655" y="122187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764222" y="4043265"/>
            <a:ext cx="6327044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Leakage Prevention Protocol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42064" y="4434262"/>
            <a:ext cx="6460338" cy="675359"/>
          </a:xfrm>
          <a:custGeom>
            <a:avLst/>
            <a:gdLst/>
            <a:ahLst/>
            <a:cxnLst/>
            <a:rect l="l" t="t" r="r" b="b"/>
            <a:pathLst>
              <a:path w="6460338" h="675359">
                <a:moveTo>
                  <a:pt x="71088" y="0"/>
                </a:moveTo>
                <a:lnTo>
                  <a:pt x="6389250" y="0"/>
                </a:lnTo>
                <a:cubicBezTo>
                  <a:pt x="6428511" y="0"/>
                  <a:pt x="6460338" y="31827"/>
                  <a:pt x="6460338" y="71088"/>
                </a:cubicBezTo>
                <a:lnTo>
                  <a:pt x="6460338" y="604270"/>
                </a:lnTo>
                <a:cubicBezTo>
                  <a:pt x="6460338" y="643531"/>
                  <a:pt x="6428511" y="675359"/>
                  <a:pt x="6389250" y="675359"/>
                </a:cubicBezTo>
                <a:lnTo>
                  <a:pt x="71088" y="675359"/>
                </a:lnTo>
                <a:cubicBezTo>
                  <a:pt x="31827" y="675359"/>
                  <a:pt x="0" y="643531"/>
                  <a:pt x="0" y="604270"/>
                </a:cubicBezTo>
                <a:lnTo>
                  <a:pt x="0" y="71088"/>
                </a:lnTo>
                <a:cubicBezTo>
                  <a:pt x="0" y="31827"/>
                  <a:pt x="31827" y="0"/>
                  <a:pt x="71088" y="0"/>
                </a:cubicBezTo>
                <a:close/>
              </a:path>
            </a:pathLst>
          </a:custGeom>
          <a:solidFill>
            <a:srgbClr val="2B2D42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648700" y="4540898"/>
            <a:ext cx="284362" cy="284362"/>
          </a:xfrm>
          <a:custGeom>
            <a:avLst/>
            <a:gdLst/>
            <a:ahLst/>
            <a:cxnLst/>
            <a:rect l="l" t="t" r="r" b="b"/>
            <a:pathLst>
              <a:path w="284362" h="284362">
                <a:moveTo>
                  <a:pt x="142181" y="0"/>
                </a:moveTo>
                <a:lnTo>
                  <a:pt x="142181" y="0"/>
                </a:lnTo>
                <a:cubicBezTo>
                  <a:pt x="220652" y="0"/>
                  <a:pt x="284362" y="63709"/>
                  <a:pt x="284362" y="142181"/>
                </a:cubicBezTo>
                <a:lnTo>
                  <a:pt x="284362" y="142181"/>
                </a:lnTo>
                <a:cubicBezTo>
                  <a:pt x="284362" y="220652"/>
                  <a:pt x="220652" y="284362"/>
                  <a:pt x="142181" y="284362"/>
                </a:cubicBezTo>
                <a:lnTo>
                  <a:pt x="142181" y="284362"/>
                </a:lnTo>
                <a:cubicBezTo>
                  <a:pt x="63709" y="284362"/>
                  <a:pt x="0" y="220652"/>
                  <a:pt x="0" y="142181"/>
                </a:cubicBezTo>
                <a:lnTo>
                  <a:pt x="0" y="142181"/>
                </a:lnTo>
                <a:cubicBezTo>
                  <a:pt x="0" y="63709"/>
                  <a:pt x="63709" y="0"/>
                  <a:pt x="142181" y="0"/>
                </a:cubicBezTo>
                <a:close/>
              </a:path>
            </a:pathLst>
          </a:custGeom>
          <a:solidFill>
            <a:srgbClr val="5E8B7E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613155" y="4540898"/>
            <a:ext cx="355452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0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039697" y="4540898"/>
            <a:ext cx="4843032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LDA Fitted on Training Folds Only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039697" y="4789714"/>
            <a:ext cx="4843032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Within each outer fold, LDA learns projection using only the 90% training data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542064" y="5216257"/>
            <a:ext cx="6460338" cy="675359"/>
          </a:xfrm>
          <a:custGeom>
            <a:avLst/>
            <a:gdLst/>
            <a:ahLst/>
            <a:cxnLst/>
            <a:rect l="l" t="t" r="r" b="b"/>
            <a:pathLst>
              <a:path w="6460338" h="675359">
                <a:moveTo>
                  <a:pt x="71088" y="0"/>
                </a:moveTo>
                <a:lnTo>
                  <a:pt x="6389250" y="0"/>
                </a:lnTo>
                <a:cubicBezTo>
                  <a:pt x="6428511" y="0"/>
                  <a:pt x="6460338" y="31827"/>
                  <a:pt x="6460338" y="71088"/>
                </a:cubicBezTo>
                <a:lnTo>
                  <a:pt x="6460338" y="604270"/>
                </a:lnTo>
                <a:cubicBezTo>
                  <a:pt x="6460338" y="643531"/>
                  <a:pt x="6428511" y="675359"/>
                  <a:pt x="6389250" y="675359"/>
                </a:cubicBezTo>
                <a:lnTo>
                  <a:pt x="71088" y="675359"/>
                </a:lnTo>
                <a:cubicBezTo>
                  <a:pt x="31827" y="675359"/>
                  <a:pt x="0" y="643531"/>
                  <a:pt x="0" y="604270"/>
                </a:cubicBezTo>
                <a:lnTo>
                  <a:pt x="0" y="71088"/>
                </a:lnTo>
                <a:cubicBezTo>
                  <a:pt x="0" y="31827"/>
                  <a:pt x="31827" y="0"/>
                  <a:pt x="71088" y="0"/>
                </a:cubicBezTo>
                <a:close/>
              </a:path>
            </a:pathLst>
          </a:custGeom>
          <a:solidFill>
            <a:srgbClr val="2B2D42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Shape 39"/>
          <p:cNvSpPr/>
          <p:nvPr/>
        </p:nvSpPr>
        <p:spPr>
          <a:xfrm>
            <a:off x="648700" y="5322892"/>
            <a:ext cx="284362" cy="284362"/>
          </a:xfrm>
          <a:custGeom>
            <a:avLst/>
            <a:gdLst/>
            <a:ahLst/>
            <a:cxnLst/>
            <a:rect l="l" t="t" r="r" b="b"/>
            <a:pathLst>
              <a:path w="284362" h="284362">
                <a:moveTo>
                  <a:pt x="142181" y="0"/>
                </a:moveTo>
                <a:lnTo>
                  <a:pt x="142181" y="0"/>
                </a:lnTo>
                <a:cubicBezTo>
                  <a:pt x="220652" y="0"/>
                  <a:pt x="284362" y="63709"/>
                  <a:pt x="284362" y="142181"/>
                </a:cubicBezTo>
                <a:lnTo>
                  <a:pt x="284362" y="142181"/>
                </a:lnTo>
                <a:cubicBezTo>
                  <a:pt x="284362" y="220652"/>
                  <a:pt x="220652" y="284362"/>
                  <a:pt x="142181" y="284362"/>
                </a:cubicBezTo>
                <a:lnTo>
                  <a:pt x="142181" y="284362"/>
                </a:lnTo>
                <a:cubicBezTo>
                  <a:pt x="63709" y="284362"/>
                  <a:pt x="0" y="220652"/>
                  <a:pt x="0" y="142181"/>
                </a:cubicBezTo>
                <a:lnTo>
                  <a:pt x="0" y="142181"/>
                </a:lnTo>
                <a:cubicBezTo>
                  <a:pt x="0" y="63709"/>
                  <a:pt x="63709" y="0"/>
                  <a:pt x="142181" y="0"/>
                </a:cubicBezTo>
                <a:close/>
              </a:path>
            </a:pathLst>
          </a:custGeom>
          <a:solidFill>
            <a:srgbClr val="5E8B7E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613155" y="5322892"/>
            <a:ext cx="355452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0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039697" y="5322892"/>
            <a:ext cx="5082962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Test Folds Excluded from Tuning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039697" y="5571708"/>
            <a:ext cx="5082962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10% test data never influences hyperparameter selection or LDA computation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542064" y="5998251"/>
            <a:ext cx="6460338" cy="675359"/>
          </a:xfrm>
          <a:custGeom>
            <a:avLst/>
            <a:gdLst/>
            <a:ahLst/>
            <a:cxnLst/>
            <a:rect l="l" t="t" r="r" b="b"/>
            <a:pathLst>
              <a:path w="6460338" h="675359">
                <a:moveTo>
                  <a:pt x="71088" y="0"/>
                </a:moveTo>
                <a:lnTo>
                  <a:pt x="6389250" y="0"/>
                </a:lnTo>
                <a:cubicBezTo>
                  <a:pt x="6428511" y="0"/>
                  <a:pt x="6460338" y="31827"/>
                  <a:pt x="6460338" y="71088"/>
                </a:cubicBezTo>
                <a:lnTo>
                  <a:pt x="6460338" y="604270"/>
                </a:lnTo>
                <a:cubicBezTo>
                  <a:pt x="6460338" y="643531"/>
                  <a:pt x="6428511" y="675359"/>
                  <a:pt x="6389250" y="675359"/>
                </a:cubicBezTo>
                <a:lnTo>
                  <a:pt x="71088" y="675359"/>
                </a:lnTo>
                <a:cubicBezTo>
                  <a:pt x="31827" y="675359"/>
                  <a:pt x="0" y="643531"/>
                  <a:pt x="0" y="604270"/>
                </a:cubicBezTo>
                <a:lnTo>
                  <a:pt x="0" y="71088"/>
                </a:lnTo>
                <a:cubicBezTo>
                  <a:pt x="0" y="31827"/>
                  <a:pt x="31827" y="0"/>
                  <a:pt x="71088" y="0"/>
                </a:cubicBezTo>
                <a:close/>
              </a:path>
            </a:pathLst>
          </a:custGeom>
          <a:solidFill>
            <a:srgbClr val="2B2D42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Shape 44"/>
          <p:cNvSpPr/>
          <p:nvPr/>
        </p:nvSpPr>
        <p:spPr>
          <a:xfrm>
            <a:off x="648700" y="6104886"/>
            <a:ext cx="284362" cy="284362"/>
          </a:xfrm>
          <a:custGeom>
            <a:avLst/>
            <a:gdLst/>
            <a:ahLst/>
            <a:cxnLst/>
            <a:rect l="l" t="t" r="r" b="b"/>
            <a:pathLst>
              <a:path w="284362" h="284362">
                <a:moveTo>
                  <a:pt x="142181" y="0"/>
                </a:moveTo>
                <a:lnTo>
                  <a:pt x="142181" y="0"/>
                </a:lnTo>
                <a:cubicBezTo>
                  <a:pt x="220652" y="0"/>
                  <a:pt x="284362" y="63709"/>
                  <a:pt x="284362" y="142181"/>
                </a:cubicBezTo>
                <a:lnTo>
                  <a:pt x="284362" y="142181"/>
                </a:lnTo>
                <a:cubicBezTo>
                  <a:pt x="284362" y="220652"/>
                  <a:pt x="220652" y="284362"/>
                  <a:pt x="142181" y="284362"/>
                </a:cubicBezTo>
                <a:lnTo>
                  <a:pt x="142181" y="284362"/>
                </a:lnTo>
                <a:cubicBezTo>
                  <a:pt x="63709" y="284362"/>
                  <a:pt x="0" y="220652"/>
                  <a:pt x="0" y="142181"/>
                </a:cubicBezTo>
                <a:lnTo>
                  <a:pt x="0" y="142181"/>
                </a:lnTo>
                <a:cubicBezTo>
                  <a:pt x="0" y="63709"/>
                  <a:pt x="63709" y="0"/>
                  <a:pt x="142181" y="0"/>
                </a:cubicBezTo>
                <a:close/>
              </a:path>
            </a:pathLst>
          </a:custGeom>
          <a:solidFill>
            <a:srgbClr val="5E8B7E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613155" y="6104886"/>
            <a:ext cx="355452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0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1039697" y="6104886"/>
            <a:ext cx="4443149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Independent Transformation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1039697" y="6353703"/>
            <a:ext cx="4443149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Test data transformed using training-derived parameters, never refitted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7340637" y="3865539"/>
            <a:ext cx="4487580" cy="1795032"/>
          </a:xfrm>
          <a:custGeom>
            <a:avLst/>
            <a:gdLst/>
            <a:ahLst/>
            <a:cxnLst/>
            <a:rect l="l" t="t" r="r" b="b"/>
            <a:pathLst>
              <a:path w="4487580" h="1795032">
                <a:moveTo>
                  <a:pt x="71083" y="0"/>
                </a:moveTo>
                <a:lnTo>
                  <a:pt x="4416497" y="0"/>
                </a:lnTo>
                <a:cubicBezTo>
                  <a:pt x="4455755" y="0"/>
                  <a:pt x="4487580" y="31825"/>
                  <a:pt x="4487580" y="71083"/>
                </a:cubicBezTo>
                <a:lnTo>
                  <a:pt x="4487580" y="1723949"/>
                </a:lnTo>
                <a:cubicBezTo>
                  <a:pt x="4487580" y="1763207"/>
                  <a:pt x="4455755" y="1795032"/>
                  <a:pt x="4416497" y="1795032"/>
                </a:cubicBezTo>
                <a:lnTo>
                  <a:pt x="71083" y="1795032"/>
                </a:lnTo>
                <a:cubicBezTo>
                  <a:pt x="31825" y="1795032"/>
                  <a:pt x="0" y="1763207"/>
                  <a:pt x="0" y="1723949"/>
                </a:cubicBezTo>
                <a:lnTo>
                  <a:pt x="0" y="71083"/>
                </a:lnTo>
                <a:cubicBezTo>
                  <a:pt x="0" y="31851"/>
                  <a:pt x="31851" y="0"/>
                  <a:pt x="71083" y="0"/>
                </a:cubicBezTo>
                <a:close/>
              </a:path>
            </a:pathLst>
          </a:custGeom>
          <a:solidFill>
            <a:srgbClr val="5E8B7E">
              <a:alpha val="14902"/>
            </a:srgbClr>
          </a:solidFill>
          <a:ln w="25400">
            <a:solidFill>
              <a:srgbClr val="5E8B7E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1" name="Shape 49"/>
          <p:cNvSpPr/>
          <p:nvPr/>
        </p:nvSpPr>
        <p:spPr>
          <a:xfrm>
            <a:off x="7540579" y="4183224"/>
            <a:ext cx="239930" cy="213271"/>
          </a:xfrm>
          <a:custGeom>
            <a:avLst/>
            <a:gdLst/>
            <a:ahLst/>
            <a:cxnLst/>
            <a:rect l="l" t="t" r="r" b="b"/>
            <a:pathLst>
              <a:path w="239930" h="213271">
                <a:moveTo>
                  <a:pt x="99638" y="-3332"/>
                </a:moveTo>
                <a:cubicBezTo>
                  <a:pt x="97097" y="-5915"/>
                  <a:pt x="93389" y="-6956"/>
                  <a:pt x="89890" y="-5998"/>
                </a:cubicBezTo>
                <a:cubicBezTo>
                  <a:pt x="86391" y="-5040"/>
                  <a:pt x="83684" y="-2333"/>
                  <a:pt x="82809" y="1166"/>
                </a:cubicBezTo>
                <a:lnTo>
                  <a:pt x="76436" y="26242"/>
                </a:lnTo>
                <a:cubicBezTo>
                  <a:pt x="75978" y="28075"/>
                  <a:pt x="74103" y="29158"/>
                  <a:pt x="72312" y="28617"/>
                </a:cubicBezTo>
                <a:lnTo>
                  <a:pt x="47403" y="21619"/>
                </a:lnTo>
                <a:cubicBezTo>
                  <a:pt x="43904" y="20619"/>
                  <a:pt x="40155" y="21619"/>
                  <a:pt x="37614" y="24160"/>
                </a:cubicBezTo>
                <a:cubicBezTo>
                  <a:pt x="35073" y="26701"/>
                  <a:pt x="34073" y="30449"/>
                  <a:pt x="35073" y="33948"/>
                </a:cubicBezTo>
                <a:lnTo>
                  <a:pt x="42113" y="58858"/>
                </a:lnTo>
                <a:cubicBezTo>
                  <a:pt x="42613" y="60649"/>
                  <a:pt x="41530" y="62523"/>
                  <a:pt x="39738" y="62982"/>
                </a:cubicBezTo>
                <a:lnTo>
                  <a:pt x="14621" y="69355"/>
                </a:lnTo>
                <a:cubicBezTo>
                  <a:pt x="11122" y="70230"/>
                  <a:pt x="8373" y="72979"/>
                  <a:pt x="7415" y="76478"/>
                </a:cubicBezTo>
                <a:cubicBezTo>
                  <a:pt x="6456" y="79977"/>
                  <a:pt x="7498" y="83684"/>
                  <a:pt x="10080" y="86225"/>
                </a:cubicBezTo>
                <a:lnTo>
                  <a:pt x="28617" y="104261"/>
                </a:lnTo>
                <a:cubicBezTo>
                  <a:pt x="29950" y="105553"/>
                  <a:pt x="29950" y="107719"/>
                  <a:pt x="28617" y="109052"/>
                </a:cubicBezTo>
                <a:lnTo>
                  <a:pt x="10122" y="127088"/>
                </a:lnTo>
                <a:cubicBezTo>
                  <a:pt x="7539" y="129629"/>
                  <a:pt x="6498" y="133336"/>
                  <a:pt x="7456" y="136835"/>
                </a:cubicBezTo>
                <a:cubicBezTo>
                  <a:pt x="8414" y="140334"/>
                  <a:pt x="11163" y="143042"/>
                  <a:pt x="14662" y="143958"/>
                </a:cubicBezTo>
                <a:lnTo>
                  <a:pt x="39738" y="150331"/>
                </a:lnTo>
                <a:cubicBezTo>
                  <a:pt x="41571" y="150789"/>
                  <a:pt x="42654" y="152664"/>
                  <a:pt x="42113" y="154455"/>
                </a:cubicBezTo>
                <a:lnTo>
                  <a:pt x="35073" y="179323"/>
                </a:lnTo>
                <a:cubicBezTo>
                  <a:pt x="34073" y="182822"/>
                  <a:pt x="35073" y="186571"/>
                  <a:pt x="37614" y="189112"/>
                </a:cubicBezTo>
                <a:cubicBezTo>
                  <a:pt x="40155" y="191652"/>
                  <a:pt x="43904" y="192652"/>
                  <a:pt x="47403" y="191652"/>
                </a:cubicBezTo>
                <a:lnTo>
                  <a:pt x="72312" y="184613"/>
                </a:lnTo>
                <a:cubicBezTo>
                  <a:pt x="74103" y="184113"/>
                  <a:pt x="75978" y="185196"/>
                  <a:pt x="76436" y="186987"/>
                </a:cubicBezTo>
                <a:lnTo>
                  <a:pt x="82809" y="212063"/>
                </a:lnTo>
                <a:cubicBezTo>
                  <a:pt x="83684" y="215562"/>
                  <a:pt x="86433" y="218311"/>
                  <a:pt x="89932" y="219269"/>
                </a:cubicBezTo>
                <a:cubicBezTo>
                  <a:pt x="93431" y="220227"/>
                  <a:pt x="97138" y="219186"/>
                  <a:pt x="99679" y="216603"/>
                </a:cubicBezTo>
                <a:lnTo>
                  <a:pt x="117716" y="198067"/>
                </a:lnTo>
                <a:cubicBezTo>
                  <a:pt x="119007" y="196734"/>
                  <a:pt x="121173" y="196734"/>
                  <a:pt x="122506" y="198067"/>
                </a:cubicBezTo>
                <a:lnTo>
                  <a:pt x="140501" y="216603"/>
                </a:lnTo>
                <a:cubicBezTo>
                  <a:pt x="143042" y="219186"/>
                  <a:pt x="146749" y="220227"/>
                  <a:pt x="150248" y="219269"/>
                </a:cubicBezTo>
                <a:cubicBezTo>
                  <a:pt x="153747" y="218311"/>
                  <a:pt x="156454" y="215562"/>
                  <a:pt x="157371" y="212063"/>
                </a:cubicBezTo>
                <a:lnTo>
                  <a:pt x="163744" y="187029"/>
                </a:lnTo>
                <a:cubicBezTo>
                  <a:pt x="164202" y="185196"/>
                  <a:pt x="166077" y="184113"/>
                  <a:pt x="167868" y="184654"/>
                </a:cubicBezTo>
                <a:lnTo>
                  <a:pt x="192777" y="191694"/>
                </a:lnTo>
                <a:cubicBezTo>
                  <a:pt x="196276" y="192694"/>
                  <a:pt x="200025" y="191694"/>
                  <a:pt x="202566" y="189153"/>
                </a:cubicBezTo>
                <a:cubicBezTo>
                  <a:pt x="205107" y="186612"/>
                  <a:pt x="206107" y="182863"/>
                  <a:pt x="205107" y="179364"/>
                </a:cubicBezTo>
                <a:lnTo>
                  <a:pt x="198067" y="154455"/>
                </a:lnTo>
                <a:cubicBezTo>
                  <a:pt x="197567" y="152664"/>
                  <a:pt x="198650" y="150789"/>
                  <a:pt x="200442" y="150331"/>
                </a:cubicBezTo>
                <a:lnTo>
                  <a:pt x="225518" y="143958"/>
                </a:lnTo>
                <a:cubicBezTo>
                  <a:pt x="229017" y="143083"/>
                  <a:pt x="231766" y="140334"/>
                  <a:pt x="232724" y="136835"/>
                </a:cubicBezTo>
                <a:cubicBezTo>
                  <a:pt x="233682" y="133336"/>
                  <a:pt x="232640" y="129587"/>
                  <a:pt x="230058" y="127088"/>
                </a:cubicBezTo>
                <a:lnTo>
                  <a:pt x="211522" y="109052"/>
                </a:lnTo>
                <a:cubicBezTo>
                  <a:pt x="210189" y="107760"/>
                  <a:pt x="210189" y="105594"/>
                  <a:pt x="211522" y="104261"/>
                </a:cubicBezTo>
                <a:lnTo>
                  <a:pt x="230058" y="86225"/>
                </a:lnTo>
                <a:cubicBezTo>
                  <a:pt x="232640" y="83684"/>
                  <a:pt x="233682" y="79977"/>
                  <a:pt x="232724" y="76478"/>
                </a:cubicBezTo>
                <a:cubicBezTo>
                  <a:pt x="231766" y="72979"/>
                  <a:pt x="229017" y="70271"/>
                  <a:pt x="225518" y="69355"/>
                </a:cubicBezTo>
                <a:lnTo>
                  <a:pt x="200442" y="62982"/>
                </a:lnTo>
                <a:cubicBezTo>
                  <a:pt x="198609" y="62523"/>
                  <a:pt x="197526" y="60649"/>
                  <a:pt x="198067" y="58858"/>
                </a:cubicBezTo>
                <a:lnTo>
                  <a:pt x="205107" y="33948"/>
                </a:lnTo>
                <a:cubicBezTo>
                  <a:pt x="206107" y="30449"/>
                  <a:pt x="205107" y="26701"/>
                  <a:pt x="202566" y="24160"/>
                </a:cubicBezTo>
                <a:cubicBezTo>
                  <a:pt x="200025" y="21619"/>
                  <a:pt x="196276" y="20619"/>
                  <a:pt x="192777" y="21619"/>
                </a:cubicBezTo>
                <a:lnTo>
                  <a:pt x="167868" y="28658"/>
                </a:lnTo>
                <a:cubicBezTo>
                  <a:pt x="166077" y="29158"/>
                  <a:pt x="164202" y="28075"/>
                  <a:pt x="163744" y="26284"/>
                </a:cubicBezTo>
                <a:lnTo>
                  <a:pt x="157371" y="1166"/>
                </a:lnTo>
                <a:cubicBezTo>
                  <a:pt x="156496" y="-2333"/>
                  <a:pt x="153747" y="-5082"/>
                  <a:pt x="150248" y="-6040"/>
                </a:cubicBezTo>
                <a:cubicBezTo>
                  <a:pt x="146749" y="-6998"/>
                  <a:pt x="143042" y="-5957"/>
                  <a:pt x="140501" y="-3374"/>
                </a:cubicBezTo>
                <a:lnTo>
                  <a:pt x="122464" y="15204"/>
                </a:lnTo>
                <a:cubicBezTo>
                  <a:pt x="121173" y="16537"/>
                  <a:pt x="119007" y="16537"/>
                  <a:pt x="117674" y="15204"/>
                </a:cubicBezTo>
                <a:lnTo>
                  <a:pt x="99638" y="-3332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7900474" y="4165452"/>
            <a:ext cx="1030810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Compliance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7527249" y="4520904"/>
            <a:ext cx="4194332" cy="5242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59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Our experimental design is </a:t>
            </a:r>
            <a:r>
              <a:rPr lang="en-US" sz="1259" b="1" dirty="0">
                <a:solidFill>
                  <a:srgbClr val="EDF2F4"/>
                </a:solidFill>
                <a:highlight>
                  <a:srgbClr val="5E8B7E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fully compliant </a:t>
            </a:r>
            <a:r>
              <a:rPr lang="en-US" sz="1259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with project rules for unbiased evaluation.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7545022" y="5182933"/>
            <a:ext cx="142181" cy="142181"/>
          </a:xfrm>
          <a:custGeom>
            <a:avLst/>
            <a:gdLst/>
            <a:ahLst/>
            <a:cxnLst/>
            <a:rect l="l" t="t" r="r" b="b"/>
            <a:pathLst>
              <a:path w="142181" h="142181">
                <a:moveTo>
                  <a:pt x="71090" y="142181"/>
                </a:moveTo>
                <a:cubicBezTo>
                  <a:pt x="110326" y="142181"/>
                  <a:pt x="142181" y="110326"/>
                  <a:pt x="142181" y="71090"/>
                </a:cubicBezTo>
                <a:cubicBezTo>
                  <a:pt x="142181" y="31855"/>
                  <a:pt x="110326" y="0"/>
                  <a:pt x="71090" y="0"/>
                </a:cubicBezTo>
                <a:cubicBezTo>
                  <a:pt x="31855" y="0"/>
                  <a:pt x="0" y="31855"/>
                  <a:pt x="0" y="71090"/>
                </a:cubicBezTo>
                <a:cubicBezTo>
                  <a:pt x="0" y="110326"/>
                  <a:pt x="31855" y="142181"/>
                  <a:pt x="71090" y="142181"/>
                </a:cubicBezTo>
                <a:close/>
                <a:moveTo>
                  <a:pt x="94528" y="59066"/>
                </a:moveTo>
                <a:lnTo>
                  <a:pt x="72312" y="94611"/>
                </a:lnTo>
                <a:cubicBezTo>
                  <a:pt x="71146" y="96472"/>
                  <a:pt x="69147" y="97638"/>
                  <a:pt x="66953" y="97749"/>
                </a:cubicBezTo>
                <a:cubicBezTo>
                  <a:pt x="64759" y="97860"/>
                  <a:pt x="62648" y="96861"/>
                  <a:pt x="61343" y="95083"/>
                </a:cubicBezTo>
                <a:lnTo>
                  <a:pt x="48014" y="77311"/>
                </a:lnTo>
                <a:cubicBezTo>
                  <a:pt x="45792" y="74367"/>
                  <a:pt x="46403" y="70202"/>
                  <a:pt x="49347" y="67980"/>
                </a:cubicBezTo>
                <a:cubicBezTo>
                  <a:pt x="52290" y="65759"/>
                  <a:pt x="56456" y="66370"/>
                  <a:pt x="58677" y="69313"/>
                </a:cubicBezTo>
                <a:lnTo>
                  <a:pt x="66175" y="79310"/>
                </a:lnTo>
                <a:lnTo>
                  <a:pt x="83226" y="52013"/>
                </a:lnTo>
                <a:cubicBezTo>
                  <a:pt x="85170" y="48902"/>
                  <a:pt x="89280" y="47930"/>
                  <a:pt x="92417" y="49902"/>
                </a:cubicBezTo>
                <a:cubicBezTo>
                  <a:pt x="95555" y="51874"/>
                  <a:pt x="96500" y="55956"/>
                  <a:pt x="94528" y="59094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Text 53"/>
          <p:cNvSpPr/>
          <p:nvPr/>
        </p:nvSpPr>
        <p:spPr>
          <a:xfrm>
            <a:off x="7776066" y="5147388"/>
            <a:ext cx="1048583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data leakage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7336194" y="5816082"/>
            <a:ext cx="4496466" cy="1039697"/>
          </a:xfrm>
          <a:custGeom>
            <a:avLst/>
            <a:gdLst/>
            <a:ahLst/>
            <a:cxnLst/>
            <a:rect l="l" t="t" r="r" b="b"/>
            <a:pathLst>
              <a:path w="4496466" h="1039697">
                <a:moveTo>
                  <a:pt x="71094" y="0"/>
                </a:moveTo>
                <a:lnTo>
                  <a:pt x="4425372" y="0"/>
                </a:lnTo>
                <a:cubicBezTo>
                  <a:pt x="4464636" y="0"/>
                  <a:pt x="4496466" y="31830"/>
                  <a:pt x="4496466" y="71094"/>
                </a:cubicBezTo>
                <a:lnTo>
                  <a:pt x="4496466" y="968602"/>
                </a:lnTo>
                <a:cubicBezTo>
                  <a:pt x="4496466" y="1007867"/>
                  <a:pt x="4464636" y="1039697"/>
                  <a:pt x="4425372" y="1039697"/>
                </a:cubicBezTo>
                <a:lnTo>
                  <a:pt x="71094" y="1039697"/>
                </a:lnTo>
                <a:cubicBezTo>
                  <a:pt x="31830" y="1039697"/>
                  <a:pt x="0" y="1007867"/>
                  <a:pt x="0" y="968602"/>
                </a:cubicBezTo>
                <a:lnTo>
                  <a:pt x="0" y="71094"/>
                </a:lnTo>
                <a:cubicBezTo>
                  <a:pt x="0" y="31856"/>
                  <a:pt x="31856" y="0"/>
                  <a:pt x="71094" y="0"/>
                </a:cubicBezTo>
                <a:close/>
              </a:path>
            </a:pathLst>
          </a:custGeom>
          <a:solidFill>
            <a:srgbClr val="4A6C8C">
              <a:alpha val="14902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7" name="Shape 55"/>
          <p:cNvSpPr/>
          <p:nvPr/>
        </p:nvSpPr>
        <p:spPr>
          <a:xfrm>
            <a:off x="7505034" y="6007137"/>
            <a:ext cx="159953" cy="159953"/>
          </a:xfrm>
          <a:custGeom>
            <a:avLst/>
            <a:gdLst/>
            <a:ahLst/>
            <a:cxnLst/>
            <a:rect l="l" t="t" r="r" b="b"/>
            <a:pathLst>
              <a:path w="159953" h="159953">
                <a:moveTo>
                  <a:pt x="9997" y="9997"/>
                </a:moveTo>
                <a:cubicBezTo>
                  <a:pt x="15527" y="9997"/>
                  <a:pt x="19994" y="14465"/>
                  <a:pt x="19994" y="19994"/>
                </a:cubicBezTo>
                <a:lnTo>
                  <a:pt x="19994" y="124964"/>
                </a:lnTo>
                <a:cubicBezTo>
                  <a:pt x="19994" y="127713"/>
                  <a:pt x="22244" y="129962"/>
                  <a:pt x="24993" y="129962"/>
                </a:cubicBezTo>
                <a:lnTo>
                  <a:pt x="149956" y="129962"/>
                </a:lnTo>
                <a:cubicBezTo>
                  <a:pt x="155486" y="129962"/>
                  <a:pt x="159953" y="134430"/>
                  <a:pt x="159953" y="139959"/>
                </a:cubicBezTo>
                <a:cubicBezTo>
                  <a:pt x="159953" y="145489"/>
                  <a:pt x="155486" y="149956"/>
                  <a:pt x="149956" y="149956"/>
                </a:cubicBezTo>
                <a:lnTo>
                  <a:pt x="24993" y="149956"/>
                </a:lnTo>
                <a:cubicBezTo>
                  <a:pt x="11184" y="149956"/>
                  <a:pt x="0" y="138772"/>
                  <a:pt x="0" y="124964"/>
                </a:cubicBezTo>
                <a:lnTo>
                  <a:pt x="0" y="19994"/>
                </a:lnTo>
                <a:cubicBezTo>
                  <a:pt x="0" y="14465"/>
                  <a:pt x="4467" y="9997"/>
                  <a:pt x="9997" y="9997"/>
                </a:cubicBezTo>
                <a:close/>
                <a:moveTo>
                  <a:pt x="39988" y="29991"/>
                </a:moveTo>
                <a:cubicBezTo>
                  <a:pt x="39988" y="24462"/>
                  <a:pt x="44456" y="19994"/>
                  <a:pt x="49985" y="19994"/>
                </a:cubicBezTo>
                <a:lnTo>
                  <a:pt x="109968" y="19994"/>
                </a:lnTo>
                <a:cubicBezTo>
                  <a:pt x="115498" y="19994"/>
                  <a:pt x="119965" y="24462"/>
                  <a:pt x="119965" y="29991"/>
                </a:cubicBezTo>
                <a:cubicBezTo>
                  <a:pt x="119965" y="35521"/>
                  <a:pt x="115498" y="39988"/>
                  <a:pt x="109968" y="39988"/>
                </a:cubicBezTo>
                <a:lnTo>
                  <a:pt x="49985" y="39988"/>
                </a:lnTo>
                <a:cubicBezTo>
                  <a:pt x="44456" y="39988"/>
                  <a:pt x="39988" y="35521"/>
                  <a:pt x="39988" y="29991"/>
                </a:cubicBezTo>
                <a:close/>
                <a:moveTo>
                  <a:pt x="49985" y="54984"/>
                </a:moveTo>
                <a:lnTo>
                  <a:pt x="89974" y="54984"/>
                </a:lnTo>
                <a:cubicBezTo>
                  <a:pt x="95503" y="54984"/>
                  <a:pt x="99971" y="59451"/>
                  <a:pt x="99971" y="64981"/>
                </a:cubicBezTo>
                <a:cubicBezTo>
                  <a:pt x="99971" y="70511"/>
                  <a:pt x="95503" y="74978"/>
                  <a:pt x="89974" y="74978"/>
                </a:cubicBezTo>
                <a:lnTo>
                  <a:pt x="49985" y="74978"/>
                </a:lnTo>
                <a:cubicBezTo>
                  <a:pt x="44456" y="74978"/>
                  <a:pt x="39988" y="70511"/>
                  <a:pt x="39988" y="64981"/>
                </a:cubicBezTo>
                <a:cubicBezTo>
                  <a:pt x="39988" y="59451"/>
                  <a:pt x="44456" y="54984"/>
                  <a:pt x="49985" y="54984"/>
                </a:cubicBezTo>
                <a:close/>
                <a:moveTo>
                  <a:pt x="49985" y="89974"/>
                </a:moveTo>
                <a:lnTo>
                  <a:pt x="129962" y="89974"/>
                </a:lnTo>
                <a:cubicBezTo>
                  <a:pt x="135492" y="89974"/>
                  <a:pt x="139959" y="94441"/>
                  <a:pt x="139959" y="99971"/>
                </a:cubicBezTo>
                <a:cubicBezTo>
                  <a:pt x="139959" y="105500"/>
                  <a:pt x="135492" y="109968"/>
                  <a:pt x="129962" y="109968"/>
                </a:cubicBezTo>
                <a:lnTo>
                  <a:pt x="49985" y="109968"/>
                </a:lnTo>
                <a:cubicBezTo>
                  <a:pt x="44456" y="109968"/>
                  <a:pt x="39988" y="105500"/>
                  <a:pt x="39988" y="99971"/>
                </a:cubicBezTo>
                <a:cubicBezTo>
                  <a:pt x="39988" y="94441"/>
                  <a:pt x="44456" y="89974"/>
                  <a:pt x="49985" y="89974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8" name="Text 56"/>
          <p:cNvSpPr/>
          <p:nvPr/>
        </p:nvSpPr>
        <p:spPr>
          <a:xfrm>
            <a:off x="7687203" y="5962706"/>
            <a:ext cx="4078810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9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Statistical Rigor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7482818" y="6282612"/>
            <a:ext cx="4274309" cy="4265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10-fold outer CV provides robust performance estimates with confidence intervals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7537" y="357537"/>
            <a:ext cx="11548434" cy="2145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6" b="1" kern="0" spc="56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CLASSIFICATION CONTEXT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7537" y="643566"/>
            <a:ext cx="11637818" cy="3575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34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Role of Classifiers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57537" y="1108364"/>
            <a:ext cx="858088" cy="35754"/>
          </a:xfrm>
          <a:custGeom>
            <a:avLst/>
            <a:gdLst/>
            <a:ahLst/>
            <a:cxnLst/>
            <a:rect l="l" t="t" r="r" b="b"/>
            <a:pathLst>
              <a:path w="858088" h="35754">
                <a:moveTo>
                  <a:pt x="0" y="0"/>
                </a:moveTo>
                <a:lnTo>
                  <a:pt x="858088" y="0"/>
                </a:lnTo>
                <a:lnTo>
                  <a:pt x="858088" y="35754"/>
                </a:lnTo>
                <a:lnTo>
                  <a:pt x="0" y="35754"/>
                </a:lnTo>
                <a:lnTo>
                  <a:pt x="0" y="0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75413" y="1358639"/>
            <a:ext cx="11459050" cy="1242440"/>
          </a:xfrm>
          <a:custGeom>
            <a:avLst/>
            <a:gdLst/>
            <a:ahLst/>
            <a:cxnLst/>
            <a:rect l="l" t="t" r="r" b="b"/>
            <a:pathLst>
              <a:path w="11459050" h="1242440">
                <a:moveTo>
                  <a:pt x="0" y="0"/>
                </a:moveTo>
                <a:lnTo>
                  <a:pt x="11387547" y="0"/>
                </a:lnTo>
                <a:cubicBezTo>
                  <a:pt x="11427037" y="0"/>
                  <a:pt x="11459050" y="32013"/>
                  <a:pt x="11459050" y="71502"/>
                </a:cubicBezTo>
                <a:lnTo>
                  <a:pt x="11459050" y="1170937"/>
                </a:lnTo>
                <a:cubicBezTo>
                  <a:pt x="11459050" y="1210427"/>
                  <a:pt x="11427037" y="1242440"/>
                  <a:pt x="11387547" y="1242440"/>
                </a:cubicBezTo>
                <a:lnTo>
                  <a:pt x="0" y="1242440"/>
                </a:lnTo>
                <a:lnTo>
                  <a:pt x="0" y="0"/>
                </a:lnTo>
                <a:close/>
              </a:path>
            </a:pathLst>
          </a:custGeom>
          <a:solidFill>
            <a:srgbClr val="4A6C8C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75413" y="1358639"/>
            <a:ext cx="35754" cy="1242440"/>
          </a:xfrm>
          <a:custGeom>
            <a:avLst/>
            <a:gdLst/>
            <a:ahLst/>
            <a:cxnLst/>
            <a:rect l="l" t="t" r="r" b="b"/>
            <a:pathLst>
              <a:path w="35754" h="1242440">
                <a:moveTo>
                  <a:pt x="0" y="0"/>
                </a:moveTo>
                <a:lnTo>
                  <a:pt x="35754" y="0"/>
                </a:lnTo>
                <a:lnTo>
                  <a:pt x="35754" y="1242440"/>
                </a:lnTo>
                <a:lnTo>
                  <a:pt x="0" y="1242440"/>
                </a:lnTo>
                <a:lnTo>
                  <a:pt x="0" y="0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72059" y="1537408"/>
            <a:ext cx="500551" cy="500551"/>
          </a:xfrm>
          <a:custGeom>
            <a:avLst/>
            <a:gdLst/>
            <a:ahLst/>
            <a:cxnLst/>
            <a:rect l="l" t="t" r="r" b="b"/>
            <a:pathLst>
              <a:path w="500551" h="500551">
                <a:moveTo>
                  <a:pt x="71509" y="0"/>
                </a:moveTo>
                <a:lnTo>
                  <a:pt x="429043" y="0"/>
                </a:lnTo>
                <a:cubicBezTo>
                  <a:pt x="468509" y="0"/>
                  <a:pt x="500551" y="32042"/>
                  <a:pt x="500551" y="71509"/>
                </a:cubicBezTo>
                <a:lnTo>
                  <a:pt x="500551" y="429043"/>
                </a:lnTo>
                <a:cubicBezTo>
                  <a:pt x="500551" y="468536"/>
                  <a:pt x="468536" y="500551"/>
                  <a:pt x="429043" y="500551"/>
                </a:cubicBezTo>
                <a:lnTo>
                  <a:pt x="71509" y="500551"/>
                </a:lnTo>
                <a:cubicBezTo>
                  <a:pt x="32042" y="500551"/>
                  <a:pt x="0" y="468509"/>
                  <a:pt x="0" y="429043"/>
                </a:cubicBezTo>
                <a:lnTo>
                  <a:pt x="0" y="71509"/>
                </a:lnTo>
                <a:cubicBezTo>
                  <a:pt x="0" y="32016"/>
                  <a:pt x="32016" y="0"/>
                  <a:pt x="71509" y="0"/>
                </a:cubicBezTo>
                <a:close/>
              </a:path>
            </a:pathLst>
          </a:custGeom>
          <a:solidFill>
            <a:srgbClr val="5E8B7E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715073" y="1680422"/>
            <a:ext cx="214522" cy="214522"/>
          </a:xfrm>
          <a:custGeom>
            <a:avLst/>
            <a:gdLst/>
            <a:ahLst/>
            <a:cxnLst/>
            <a:rect l="l" t="t" r="r" b="b"/>
            <a:pathLst>
              <a:path w="214522" h="214522">
                <a:moveTo>
                  <a:pt x="187707" y="107261"/>
                </a:moveTo>
                <a:cubicBezTo>
                  <a:pt x="187707" y="62862"/>
                  <a:pt x="151660" y="26815"/>
                  <a:pt x="107261" y="26815"/>
                </a:cubicBezTo>
                <a:cubicBezTo>
                  <a:pt x="62862" y="26815"/>
                  <a:pt x="26815" y="62862"/>
                  <a:pt x="26815" y="107261"/>
                </a:cubicBezTo>
                <a:cubicBezTo>
                  <a:pt x="26815" y="151660"/>
                  <a:pt x="62862" y="187707"/>
                  <a:pt x="107261" y="187707"/>
                </a:cubicBezTo>
                <a:cubicBezTo>
                  <a:pt x="151660" y="187707"/>
                  <a:pt x="187707" y="151660"/>
                  <a:pt x="187707" y="107261"/>
                </a:cubicBezTo>
                <a:close/>
                <a:moveTo>
                  <a:pt x="0" y="107261"/>
                </a:moveTo>
                <a:cubicBezTo>
                  <a:pt x="0" y="48062"/>
                  <a:pt x="48062" y="0"/>
                  <a:pt x="107261" y="0"/>
                </a:cubicBezTo>
                <a:cubicBezTo>
                  <a:pt x="166460" y="0"/>
                  <a:pt x="214522" y="48062"/>
                  <a:pt x="214522" y="107261"/>
                </a:cubicBezTo>
                <a:cubicBezTo>
                  <a:pt x="214522" y="166460"/>
                  <a:pt x="166460" y="214522"/>
                  <a:pt x="107261" y="214522"/>
                </a:cubicBezTo>
                <a:cubicBezTo>
                  <a:pt x="48062" y="214522"/>
                  <a:pt x="0" y="166460"/>
                  <a:pt x="0" y="107261"/>
                </a:cubicBezTo>
                <a:close/>
                <a:moveTo>
                  <a:pt x="107261" y="140780"/>
                </a:moveTo>
                <a:cubicBezTo>
                  <a:pt x="125761" y="140780"/>
                  <a:pt x="140780" y="125761"/>
                  <a:pt x="140780" y="107261"/>
                </a:cubicBezTo>
                <a:cubicBezTo>
                  <a:pt x="140780" y="88761"/>
                  <a:pt x="125761" y="73742"/>
                  <a:pt x="107261" y="73742"/>
                </a:cubicBezTo>
                <a:cubicBezTo>
                  <a:pt x="88761" y="73742"/>
                  <a:pt x="73742" y="88761"/>
                  <a:pt x="73742" y="107261"/>
                </a:cubicBezTo>
                <a:cubicBezTo>
                  <a:pt x="73742" y="125761"/>
                  <a:pt x="88761" y="140780"/>
                  <a:pt x="107261" y="140780"/>
                </a:cubicBezTo>
                <a:close/>
                <a:moveTo>
                  <a:pt x="107261" y="46927"/>
                </a:moveTo>
                <a:cubicBezTo>
                  <a:pt x="140560" y="46927"/>
                  <a:pt x="167595" y="73962"/>
                  <a:pt x="167595" y="107261"/>
                </a:cubicBezTo>
                <a:cubicBezTo>
                  <a:pt x="167595" y="140560"/>
                  <a:pt x="140560" y="167595"/>
                  <a:pt x="107261" y="167595"/>
                </a:cubicBezTo>
                <a:cubicBezTo>
                  <a:pt x="73962" y="167595"/>
                  <a:pt x="46927" y="140560"/>
                  <a:pt x="46927" y="107261"/>
                </a:cubicBezTo>
                <a:cubicBezTo>
                  <a:pt x="46927" y="73962"/>
                  <a:pt x="73962" y="46927"/>
                  <a:pt x="107261" y="46927"/>
                </a:cubicBezTo>
                <a:close/>
                <a:moveTo>
                  <a:pt x="93853" y="107261"/>
                </a:moveTo>
                <a:cubicBezTo>
                  <a:pt x="93853" y="99861"/>
                  <a:pt x="99861" y="93853"/>
                  <a:pt x="107261" y="93853"/>
                </a:cubicBezTo>
                <a:cubicBezTo>
                  <a:pt x="114661" y="93853"/>
                  <a:pt x="120669" y="99861"/>
                  <a:pt x="120669" y="107261"/>
                </a:cubicBezTo>
                <a:cubicBezTo>
                  <a:pt x="120669" y="114661"/>
                  <a:pt x="114661" y="120669"/>
                  <a:pt x="107261" y="120669"/>
                </a:cubicBezTo>
                <a:cubicBezTo>
                  <a:pt x="99861" y="120669"/>
                  <a:pt x="93853" y="114661"/>
                  <a:pt x="93853" y="107261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215625" y="1537408"/>
            <a:ext cx="10547331" cy="2860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89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Purpose in Our Study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215625" y="1894944"/>
            <a:ext cx="10520516" cy="5273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67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Multiple classifiers are employed </a:t>
            </a:r>
            <a:r>
              <a:rPr lang="en-US" sz="1267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solely to evaluate LDA effectiveness</a:t>
            </a:r>
            <a:r>
              <a:rPr lang="en-US" sz="1267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across different learning paradigms. They serve as measurement instruments, not as the primary research focus.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62006" y="2779848"/>
            <a:ext cx="5640141" cy="3083754"/>
          </a:xfrm>
          <a:custGeom>
            <a:avLst/>
            <a:gdLst/>
            <a:ahLst/>
            <a:cxnLst/>
            <a:rect l="l" t="t" r="r" b="b"/>
            <a:pathLst>
              <a:path w="5640141" h="3083754">
                <a:moveTo>
                  <a:pt x="71512" y="0"/>
                </a:moveTo>
                <a:lnTo>
                  <a:pt x="5568629" y="0"/>
                </a:lnTo>
                <a:cubicBezTo>
                  <a:pt x="5608124" y="0"/>
                  <a:pt x="5640141" y="32017"/>
                  <a:pt x="5640141" y="71512"/>
                </a:cubicBezTo>
                <a:lnTo>
                  <a:pt x="5640141" y="3012241"/>
                </a:lnTo>
                <a:cubicBezTo>
                  <a:pt x="5640141" y="3051737"/>
                  <a:pt x="5608124" y="3083754"/>
                  <a:pt x="5568629" y="3083754"/>
                </a:cubicBezTo>
                <a:lnTo>
                  <a:pt x="71512" y="3083754"/>
                </a:lnTo>
                <a:cubicBezTo>
                  <a:pt x="32017" y="3083754"/>
                  <a:pt x="0" y="3051737"/>
                  <a:pt x="0" y="3012241"/>
                </a:cubicBezTo>
                <a:lnTo>
                  <a:pt x="0" y="71512"/>
                </a:lnTo>
                <a:cubicBezTo>
                  <a:pt x="0" y="32044"/>
                  <a:pt x="32044" y="0"/>
                  <a:pt x="71512" y="0"/>
                </a:cubicBezTo>
                <a:close/>
              </a:path>
            </a:pathLst>
          </a:custGeom>
          <a:solidFill>
            <a:srgbClr val="4A6C8C">
              <a:alpha val="14902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545243" y="2963085"/>
            <a:ext cx="429044" cy="429044"/>
          </a:xfrm>
          <a:custGeom>
            <a:avLst/>
            <a:gdLst/>
            <a:ahLst/>
            <a:cxnLst/>
            <a:rect l="l" t="t" r="r" b="b"/>
            <a:pathLst>
              <a:path w="429044" h="429044">
                <a:moveTo>
                  <a:pt x="71509" y="0"/>
                </a:moveTo>
                <a:lnTo>
                  <a:pt x="357535" y="0"/>
                </a:lnTo>
                <a:cubicBezTo>
                  <a:pt x="397002" y="0"/>
                  <a:pt x="429044" y="32042"/>
                  <a:pt x="429044" y="71509"/>
                </a:cubicBezTo>
                <a:lnTo>
                  <a:pt x="429044" y="357535"/>
                </a:lnTo>
                <a:cubicBezTo>
                  <a:pt x="429044" y="397028"/>
                  <a:pt x="397028" y="429044"/>
                  <a:pt x="357535" y="429044"/>
                </a:cubicBezTo>
                <a:lnTo>
                  <a:pt x="71509" y="429044"/>
                </a:lnTo>
                <a:cubicBezTo>
                  <a:pt x="32042" y="429044"/>
                  <a:pt x="0" y="397002"/>
                  <a:pt x="0" y="357535"/>
                </a:cubicBezTo>
                <a:lnTo>
                  <a:pt x="0" y="71509"/>
                </a:lnTo>
                <a:cubicBezTo>
                  <a:pt x="0" y="32016"/>
                  <a:pt x="32016" y="0"/>
                  <a:pt x="71509" y="0"/>
                </a:cubicBezTo>
                <a:close/>
              </a:path>
            </a:pathLst>
          </a:custGeom>
          <a:solidFill>
            <a:srgbClr val="5E8B7E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670381" y="3088223"/>
            <a:ext cx="178768" cy="178768"/>
          </a:xfrm>
          <a:custGeom>
            <a:avLst/>
            <a:gdLst/>
            <a:ahLst/>
            <a:cxnLst/>
            <a:rect l="l" t="t" r="r" b="b"/>
            <a:pathLst>
              <a:path w="178768" h="178768">
                <a:moveTo>
                  <a:pt x="119621" y="3282"/>
                </a:moveTo>
                <a:cubicBezTo>
                  <a:pt x="115257" y="-1082"/>
                  <a:pt x="108169" y="-1082"/>
                  <a:pt x="103804" y="3282"/>
                </a:cubicBezTo>
                <a:cubicBezTo>
                  <a:pt x="99440" y="7647"/>
                  <a:pt x="99440" y="14734"/>
                  <a:pt x="103804" y="19099"/>
                </a:cubicBezTo>
                <a:lnTo>
                  <a:pt x="107086" y="22346"/>
                </a:lnTo>
                <a:lnTo>
                  <a:pt x="9811" y="119621"/>
                </a:lnTo>
                <a:cubicBezTo>
                  <a:pt x="3526" y="125906"/>
                  <a:pt x="0" y="134425"/>
                  <a:pt x="0" y="143329"/>
                </a:cubicBezTo>
                <a:lnTo>
                  <a:pt x="0" y="145249"/>
                </a:lnTo>
                <a:cubicBezTo>
                  <a:pt x="0" y="163755"/>
                  <a:pt x="15014" y="178768"/>
                  <a:pt x="33519" y="178768"/>
                </a:cubicBezTo>
                <a:lnTo>
                  <a:pt x="35439" y="178768"/>
                </a:lnTo>
                <a:cubicBezTo>
                  <a:pt x="44343" y="178768"/>
                  <a:pt x="52862" y="175242"/>
                  <a:pt x="59147" y="168957"/>
                </a:cubicBezTo>
                <a:lnTo>
                  <a:pt x="156422" y="71682"/>
                </a:lnTo>
                <a:lnTo>
                  <a:pt x="159704" y="74964"/>
                </a:lnTo>
                <a:cubicBezTo>
                  <a:pt x="164069" y="79328"/>
                  <a:pt x="171157" y="79328"/>
                  <a:pt x="175521" y="74964"/>
                </a:cubicBezTo>
                <a:cubicBezTo>
                  <a:pt x="179886" y="70600"/>
                  <a:pt x="179886" y="63512"/>
                  <a:pt x="175521" y="59147"/>
                </a:cubicBezTo>
                <a:lnTo>
                  <a:pt x="119656" y="3282"/>
                </a:lnTo>
                <a:close/>
                <a:moveTo>
                  <a:pt x="71682" y="89384"/>
                </a:moveTo>
                <a:lnTo>
                  <a:pt x="122903" y="38163"/>
                </a:lnTo>
                <a:lnTo>
                  <a:pt x="140605" y="55865"/>
                </a:lnTo>
                <a:lnTo>
                  <a:pt x="107086" y="89384"/>
                </a:lnTo>
                <a:lnTo>
                  <a:pt x="71647" y="89384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1081548" y="3034592"/>
            <a:ext cx="1966452" cy="2860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89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Evaluation Function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63120" y="3535144"/>
            <a:ext cx="5255789" cy="1001103"/>
          </a:xfrm>
          <a:custGeom>
            <a:avLst/>
            <a:gdLst/>
            <a:ahLst/>
            <a:cxnLst/>
            <a:rect l="l" t="t" r="r" b="b"/>
            <a:pathLst>
              <a:path w="5255789" h="1001103">
                <a:moveTo>
                  <a:pt x="35754" y="0"/>
                </a:moveTo>
                <a:lnTo>
                  <a:pt x="5184280" y="0"/>
                </a:lnTo>
                <a:cubicBezTo>
                  <a:pt x="5223773" y="0"/>
                  <a:pt x="5255789" y="32016"/>
                  <a:pt x="5255789" y="71509"/>
                </a:cubicBezTo>
                <a:lnTo>
                  <a:pt x="5255789" y="929594"/>
                </a:lnTo>
                <a:cubicBezTo>
                  <a:pt x="5255789" y="969087"/>
                  <a:pt x="5223773" y="1001103"/>
                  <a:pt x="5184280" y="1001103"/>
                </a:cubicBezTo>
                <a:lnTo>
                  <a:pt x="35754" y="1001103"/>
                </a:lnTo>
                <a:cubicBezTo>
                  <a:pt x="16007" y="1001103"/>
                  <a:pt x="0" y="985095"/>
                  <a:pt x="0" y="965349"/>
                </a:cubicBezTo>
                <a:lnTo>
                  <a:pt x="0" y="35754"/>
                </a:lnTo>
                <a:cubicBezTo>
                  <a:pt x="0" y="16021"/>
                  <a:pt x="16021" y="0"/>
                  <a:pt x="35754" y="0"/>
                </a:cubicBezTo>
                <a:close/>
              </a:path>
            </a:pathLst>
          </a:custGeom>
          <a:solidFill>
            <a:srgbClr val="2B2D42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563120" y="3535144"/>
            <a:ext cx="35754" cy="1001103"/>
          </a:xfrm>
          <a:custGeom>
            <a:avLst/>
            <a:gdLst/>
            <a:ahLst/>
            <a:cxnLst/>
            <a:rect l="l" t="t" r="r" b="b"/>
            <a:pathLst>
              <a:path w="35754" h="1001103">
                <a:moveTo>
                  <a:pt x="35754" y="0"/>
                </a:moveTo>
                <a:lnTo>
                  <a:pt x="35754" y="0"/>
                </a:lnTo>
                <a:lnTo>
                  <a:pt x="35754" y="1001103"/>
                </a:lnTo>
                <a:lnTo>
                  <a:pt x="35754" y="1001103"/>
                </a:lnTo>
                <a:cubicBezTo>
                  <a:pt x="16007" y="1001103"/>
                  <a:pt x="0" y="985095"/>
                  <a:pt x="0" y="965349"/>
                </a:cubicBezTo>
                <a:lnTo>
                  <a:pt x="0" y="35754"/>
                </a:lnTo>
                <a:cubicBezTo>
                  <a:pt x="0" y="16007"/>
                  <a:pt x="16007" y="0"/>
                  <a:pt x="35754" y="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724012" y="3678158"/>
            <a:ext cx="5023390" cy="2145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6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Baseline vs. LDA Comparison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24012" y="3964188"/>
            <a:ext cx="5023390" cy="4290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6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Classifiers trained on both original and LDA-reduced features to measure performance impact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63120" y="4679261"/>
            <a:ext cx="5255789" cy="1001103"/>
          </a:xfrm>
          <a:custGeom>
            <a:avLst/>
            <a:gdLst/>
            <a:ahLst/>
            <a:cxnLst/>
            <a:rect l="l" t="t" r="r" b="b"/>
            <a:pathLst>
              <a:path w="5255789" h="1001103">
                <a:moveTo>
                  <a:pt x="35754" y="0"/>
                </a:moveTo>
                <a:lnTo>
                  <a:pt x="5184280" y="0"/>
                </a:lnTo>
                <a:cubicBezTo>
                  <a:pt x="5223773" y="0"/>
                  <a:pt x="5255789" y="32016"/>
                  <a:pt x="5255789" y="71509"/>
                </a:cubicBezTo>
                <a:lnTo>
                  <a:pt x="5255789" y="929594"/>
                </a:lnTo>
                <a:cubicBezTo>
                  <a:pt x="5255789" y="969087"/>
                  <a:pt x="5223773" y="1001103"/>
                  <a:pt x="5184280" y="1001103"/>
                </a:cubicBezTo>
                <a:lnTo>
                  <a:pt x="35754" y="1001103"/>
                </a:lnTo>
                <a:cubicBezTo>
                  <a:pt x="16007" y="1001103"/>
                  <a:pt x="0" y="985095"/>
                  <a:pt x="0" y="965349"/>
                </a:cubicBezTo>
                <a:lnTo>
                  <a:pt x="0" y="35754"/>
                </a:lnTo>
                <a:cubicBezTo>
                  <a:pt x="0" y="16021"/>
                  <a:pt x="16021" y="0"/>
                  <a:pt x="35754" y="0"/>
                </a:cubicBezTo>
                <a:close/>
              </a:path>
            </a:pathLst>
          </a:custGeom>
          <a:solidFill>
            <a:srgbClr val="2B2D42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563120" y="4679261"/>
            <a:ext cx="35754" cy="1001103"/>
          </a:xfrm>
          <a:custGeom>
            <a:avLst/>
            <a:gdLst/>
            <a:ahLst/>
            <a:cxnLst/>
            <a:rect l="l" t="t" r="r" b="b"/>
            <a:pathLst>
              <a:path w="35754" h="1001103">
                <a:moveTo>
                  <a:pt x="35754" y="0"/>
                </a:moveTo>
                <a:lnTo>
                  <a:pt x="35754" y="0"/>
                </a:lnTo>
                <a:lnTo>
                  <a:pt x="35754" y="1001103"/>
                </a:lnTo>
                <a:lnTo>
                  <a:pt x="35754" y="1001103"/>
                </a:lnTo>
                <a:cubicBezTo>
                  <a:pt x="16007" y="1001103"/>
                  <a:pt x="0" y="985095"/>
                  <a:pt x="0" y="965349"/>
                </a:cubicBezTo>
                <a:lnTo>
                  <a:pt x="0" y="35754"/>
                </a:lnTo>
                <a:cubicBezTo>
                  <a:pt x="0" y="16007"/>
                  <a:pt x="16007" y="0"/>
                  <a:pt x="35754" y="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24012" y="4822276"/>
            <a:ext cx="5023390" cy="2145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6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Cross-Algorithm Validation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24012" y="5108305"/>
            <a:ext cx="5023390" cy="4290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6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Testing LDA benefits across diverse learning algorithms (tree-based, linear, instance-based)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192297" y="2784317"/>
            <a:ext cx="5631202" cy="3074815"/>
          </a:xfrm>
          <a:custGeom>
            <a:avLst/>
            <a:gdLst/>
            <a:ahLst/>
            <a:cxnLst/>
            <a:rect l="l" t="t" r="r" b="b"/>
            <a:pathLst>
              <a:path w="5631202" h="3074815">
                <a:moveTo>
                  <a:pt x="71520" y="0"/>
                </a:moveTo>
                <a:lnTo>
                  <a:pt x="5559682" y="0"/>
                </a:lnTo>
                <a:cubicBezTo>
                  <a:pt x="5599182" y="0"/>
                  <a:pt x="5631202" y="32021"/>
                  <a:pt x="5631202" y="71520"/>
                </a:cubicBezTo>
                <a:lnTo>
                  <a:pt x="5631202" y="3003295"/>
                </a:lnTo>
                <a:cubicBezTo>
                  <a:pt x="5631202" y="3042795"/>
                  <a:pt x="5599182" y="3074815"/>
                  <a:pt x="5559682" y="3074815"/>
                </a:cubicBezTo>
                <a:lnTo>
                  <a:pt x="71520" y="3074815"/>
                </a:lnTo>
                <a:cubicBezTo>
                  <a:pt x="32021" y="3074815"/>
                  <a:pt x="0" y="3042795"/>
                  <a:pt x="0" y="3003295"/>
                </a:cubicBezTo>
                <a:lnTo>
                  <a:pt x="0" y="71520"/>
                </a:lnTo>
                <a:cubicBezTo>
                  <a:pt x="0" y="32021"/>
                  <a:pt x="32021" y="0"/>
                  <a:pt x="71520" y="0"/>
                </a:cubicBezTo>
                <a:close/>
              </a:path>
            </a:pathLst>
          </a:custGeom>
          <a:solidFill>
            <a:srgbClr val="5E8B7E">
              <a:alpha val="14902"/>
            </a:srgbClr>
          </a:solidFill>
          <a:ln w="25400">
            <a:solidFill>
              <a:srgbClr val="5E8B7E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6380004" y="2972023"/>
            <a:ext cx="429044" cy="429044"/>
          </a:xfrm>
          <a:custGeom>
            <a:avLst/>
            <a:gdLst/>
            <a:ahLst/>
            <a:cxnLst/>
            <a:rect l="l" t="t" r="r" b="b"/>
            <a:pathLst>
              <a:path w="429044" h="429044">
                <a:moveTo>
                  <a:pt x="71509" y="0"/>
                </a:moveTo>
                <a:lnTo>
                  <a:pt x="357535" y="0"/>
                </a:lnTo>
                <a:cubicBezTo>
                  <a:pt x="397002" y="0"/>
                  <a:pt x="429044" y="32042"/>
                  <a:pt x="429044" y="71509"/>
                </a:cubicBezTo>
                <a:lnTo>
                  <a:pt x="429044" y="357535"/>
                </a:lnTo>
                <a:cubicBezTo>
                  <a:pt x="429044" y="397028"/>
                  <a:pt x="397028" y="429044"/>
                  <a:pt x="357535" y="429044"/>
                </a:cubicBezTo>
                <a:lnTo>
                  <a:pt x="71509" y="429044"/>
                </a:lnTo>
                <a:cubicBezTo>
                  <a:pt x="32042" y="429044"/>
                  <a:pt x="0" y="397002"/>
                  <a:pt x="0" y="357535"/>
                </a:cubicBezTo>
                <a:lnTo>
                  <a:pt x="0" y="71509"/>
                </a:lnTo>
                <a:cubicBezTo>
                  <a:pt x="0" y="32016"/>
                  <a:pt x="32016" y="0"/>
                  <a:pt x="71509" y="0"/>
                </a:cubicBezTo>
                <a:close/>
              </a:path>
            </a:pathLst>
          </a:custGeom>
          <a:solidFill>
            <a:srgbClr val="5E8B7E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6493969" y="3097161"/>
            <a:ext cx="201114" cy="178768"/>
          </a:xfrm>
          <a:custGeom>
            <a:avLst/>
            <a:gdLst/>
            <a:ahLst/>
            <a:cxnLst/>
            <a:rect l="l" t="t" r="r" b="b"/>
            <a:pathLst>
              <a:path w="201114" h="178768">
                <a:moveTo>
                  <a:pt x="100557" y="-5587"/>
                </a:moveTo>
                <a:cubicBezTo>
                  <a:pt x="106737" y="-5587"/>
                  <a:pt x="111730" y="-594"/>
                  <a:pt x="111730" y="5587"/>
                </a:cubicBezTo>
                <a:lnTo>
                  <a:pt x="111730" y="11976"/>
                </a:lnTo>
                <a:cubicBezTo>
                  <a:pt x="145982" y="16864"/>
                  <a:pt x="173077" y="43959"/>
                  <a:pt x="177965" y="78211"/>
                </a:cubicBezTo>
                <a:lnTo>
                  <a:pt x="184355" y="78211"/>
                </a:lnTo>
                <a:cubicBezTo>
                  <a:pt x="190535" y="78211"/>
                  <a:pt x="195528" y="83204"/>
                  <a:pt x="195528" y="89384"/>
                </a:cubicBezTo>
                <a:cubicBezTo>
                  <a:pt x="195528" y="95564"/>
                  <a:pt x="190535" y="100557"/>
                  <a:pt x="184355" y="100557"/>
                </a:cubicBezTo>
                <a:lnTo>
                  <a:pt x="177965" y="100557"/>
                </a:lnTo>
                <a:cubicBezTo>
                  <a:pt x="173077" y="134809"/>
                  <a:pt x="145982" y="161904"/>
                  <a:pt x="111730" y="166792"/>
                </a:cubicBezTo>
                <a:lnTo>
                  <a:pt x="111730" y="173182"/>
                </a:lnTo>
                <a:cubicBezTo>
                  <a:pt x="111730" y="179362"/>
                  <a:pt x="106737" y="184355"/>
                  <a:pt x="100557" y="184355"/>
                </a:cubicBezTo>
                <a:cubicBezTo>
                  <a:pt x="94377" y="184355"/>
                  <a:pt x="89384" y="179362"/>
                  <a:pt x="89384" y="173182"/>
                </a:cubicBezTo>
                <a:lnTo>
                  <a:pt x="89384" y="166792"/>
                </a:lnTo>
                <a:cubicBezTo>
                  <a:pt x="55132" y="161904"/>
                  <a:pt x="28037" y="134809"/>
                  <a:pt x="23149" y="100557"/>
                </a:cubicBezTo>
                <a:lnTo>
                  <a:pt x="16760" y="100557"/>
                </a:lnTo>
                <a:cubicBezTo>
                  <a:pt x="10579" y="100557"/>
                  <a:pt x="5587" y="95564"/>
                  <a:pt x="5587" y="89384"/>
                </a:cubicBezTo>
                <a:cubicBezTo>
                  <a:pt x="5587" y="83204"/>
                  <a:pt x="10579" y="78211"/>
                  <a:pt x="16760" y="78211"/>
                </a:cubicBezTo>
                <a:lnTo>
                  <a:pt x="23149" y="78211"/>
                </a:lnTo>
                <a:cubicBezTo>
                  <a:pt x="28037" y="43959"/>
                  <a:pt x="55132" y="16864"/>
                  <a:pt x="89384" y="11976"/>
                </a:cubicBezTo>
                <a:lnTo>
                  <a:pt x="89384" y="5587"/>
                </a:lnTo>
                <a:cubicBezTo>
                  <a:pt x="89384" y="-594"/>
                  <a:pt x="94377" y="-5587"/>
                  <a:pt x="100557" y="-5587"/>
                </a:cubicBezTo>
                <a:close/>
                <a:moveTo>
                  <a:pt x="45809" y="100557"/>
                </a:moveTo>
                <a:cubicBezTo>
                  <a:pt x="50244" y="122449"/>
                  <a:pt x="67492" y="139698"/>
                  <a:pt x="89384" y="144132"/>
                </a:cubicBezTo>
                <a:lnTo>
                  <a:pt x="89384" y="139663"/>
                </a:lnTo>
                <a:cubicBezTo>
                  <a:pt x="89384" y="133483"/>
                  <a:pt x="94377" y="128490"/>
                  <a:pt x="100557" y="128490"/>
                </a:cubicBezTo>
                <a:cubicBezTo>
                  <a:pt x="106737" y="128490"/>
                  <a:pt x="111730" y="133483"/>
                  <a:pt x="111730" y="139663"/>
                </a:cubicBezTo>
                <a:lnTo>
                  <a:pt x="111730" y="144132"/>
                </a:lnTo>
                <a:cubicBezTo>
                  <a:pt x="133622" y="139698"/>
                  <a:pt x="150871" y="122449"/>
                  <a:pt x="155305" y="100557"/>
                </a:cubicBezTo>
                <a:lnTo>
                  <a:pt x="150836" y="100557"/>
                </a:lnTo>
                <a:cubicBezTo>
                  <a:pt x="144656" y="100557"/>
                  <a:pt x="139663" y="95564"/>
                  <a:pt x="139663" y="89384"/>
                </a:cubicBezTo>
                <a:cubicBezTo>
                  <a:pt x="139663" y="83204"/>
                  <a:pt x="144656" y="78211"/>
                  <a:pt x="150836" y="78211"/>
                </a:cubicBezTo>
                <a:lnTo>
                  <a:pt x="155305" y="78211"/>
                </a:lnTo>
                <a:cubicBezTo>
                  <a:pt x="150871" y="56319"/>
                  <a:pt x="133622" y="39071"/>
                  <a:pt x="111730" y="34636"/>
                </a:cubicBezTo>
                <a:lnTo>
                  <a:pt x="111730" y="39106"/>
                </a:lnTo>
                <a:cubicBezTo>
                  <a:pt x="111730" y="45286"/>
                  <a:pt x="106737" y="50279"/>
                  <a:pt x="100557" y="50279"/>
                </a:cubicBezTo>
                <a:cubicBezTo>
                  <a:pt x="94377" y="50279"/>
                  <a:pt x="89384" y="45286"/>
                  <a:pt x="89384" y="39106"/>
                </a:cubicBezTo>
                <a:lnTo>
                  <a:pt x="89384" y="34636"/>
                </a:lnTo>
                <a:cubicBezTo>
                  <a:pt x="67492" y="39071"/>
                  <a:pt x="50244" y="56319"/>
                  <a:pt x="45809" y="78211"/>
                </a:cubicBezTo>
                <a:lnTo>
                  <a:pt x="50279" y="78211"/>
                </a:lnTo>
                <a:cubicBezTo>
                  <a:pt x="56459" y="78211"/>
                  <a:pt x="61452" y="83204"/>
                  <a:pt x="61452" y="89384"/>
                </a:cubicBezTo>
                <a:cubicBezTo>
                  <a:pt x="61452" y="95564"/>
                  <a:pt x="56459" y="100557"/>
                  <a:pt x="50279" y="100557"/>
                </a:cubicBezTo>
                <a:lnTo>
                  <a:pt x="45809" y="100557"/>
                </a:lnTo>
                <a:close/>
                <a:moveTo>
                  <a:pt x="100557" y="72625"/>
                </a:moveTo>
                <a:cubicBezTo>
                  <a:pt x="109807" y="72625"/>
                  <a:pt x="117317" y="80134"/>
                  <a:pt x="117317" y="89384"/>
                </a:cubicBezTo>
                <a:cubicBezTo>
                  <a:pt x="117317" y="98634"/>
                  <a:pt x="109807" y="106144"/>
                  <a:pt x="100557" y="106144"/>
                </a:cubicBezTo>
                <a:cubicBezTo>
                  <a:pt x="91307" y="106144"/>
                  <a:pt x="83798" y="98634"/>
                  <a:pt x="83798" y="89384"/>
                </a:cubicBezTo>
                <a:cubicBezTo>
                  <a:pt x="83798" y="80134"/>
                  <a:pt x="91307" y="72625"/>
                  <a:pt x="100557" y="72625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6916309" y="3043531"/>
            <a:ext cx="1930698" cy="2860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89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Presentation Focus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380004" y="3570897"/>
            <a:ext cx="5255789" cy="786581"/>
          </a:xfrm>
          <a:custGeom>
            <a:avLst/>
            <a:gdLst/>
            <a:ahLst/>
            <a:cxnLst/>
            <a:rect l="l" t="t" r="r" b="b"/>
            <a:pathLst>
              <a:path w="5255789" h="786581">
                <a:moveTo>
                  <a:pt x="71508" y="0"/>
                </a:moveTo>
                <a:lnTo>
                  <a:pt x="5184281" y="0"/>
                </a:lnTo>
                <a:cubicBezTo>
                  <a:pt x="5223774" y="0"/>
                  <a:pt x="5255789" y="32015"/>
                  <a:pt x="5255789" y="71508"/>
                </a:cubicBezTo>
                <a:lnTo>
                  <a:pt x="5255789" y="715073"/>
                </a:lnTo>
                <a:cubicBezTo>
                  <a:pt x="5255789" y="754565"/>
                  <a:pt x="5223774" y="786581"/>
                  <a:pt x="5184281" y="786581"/>
                </a:cubicBezTo>
                <a:lnTo>
                  <a:pt x="71508" y="786581"/>
                </a:lnTo>
                <a:cubicBezTo>
                  <a:pt x="32042" y="786581"/>
                  <a:pt x="0" y="754539"/>
                  <a:pt x="0" y="715073"/>
                </a:cubicBezTo>
                <a:lnTo>
                  <a:pt x="0" y="71508"/>
                </a:lnTo>
                <a:cubicBezTo>
                  <a:pt x="0" y="32042"/>
                  <a:pt x="32042" y="0"/>
                  <a:pt x="71508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6540896" y="3749666"/>
            <a:ext cx="143015" cy="143015"/>
          </a:xfrm>
          <a:custGeom>
            <a:avLst/>
            <a:gdLst/>
            <a:ahLst/>
            <a:cxnLst/>
            <a:rect l="l" t="t" r="r" b="b"/>
            <a:pathLst>
              <a:path w="143015" h="143015">
                <a:moveTo>
                  <a:pt x="140389" y="77820"/>
                </a:moveTo>
                <a:cubicBezTo>
                  <a:pt x="143881" y="74329"/>
                  <a:pt x="143881" y="68658"/>
                  <a:pt x="140389" y="65167"/>
                </a:cubicBezTo>
                <a:lnTo>
                  <a:pt x="95697" y="20475"/>
                </a:lnTo>
                <a:cubicBezTo>
                  <a:pt x="92205" y="16983"/>
                  <a:pt x="86535" y="16983"/>
                  <a:pt x="83043" y="20475"/>
                </a:cubicBezTo>
                <a:cubicBezTo>
                  <a:pt x="79552" y="23966"/>
                  <a:pt x="79552" y="29636"/>
                  <a:pt x="83043" y="33128"/>
                </a:cubicBezTo>
                <a:lnTo>
                  <a:pt x="112484" y="62569"/>
                </a:lnTo>
                <a:lnTo>
                  <a:pt x="8938" y="62569"/>
                </a:lnTo>
                <a:cubicBezTo>
                  <a:pt x="3994" y="62569"/>
                  <a:pt x="0" y="66563"/>
                  <a:pt x="0" y="71507"/>
                </a:cubicBezTo>
                <a:cubicBezTo>
                  <a:pt x="0" y="76451"/>
                  <a:pt x="3994" y="80446"/>
                  <a:pt x="8938" y="80446"/>
                </a:cubicBezTo>
                <a:lnTo>
                  <a:pt x="112484" y="80446"/>
                </a:lnTo>
                <a:lnTo>
                  <a:pt x="83043" y="109887"/>
                </a:lnTo>
                <a:cubicBezTo>
                  <a:pt x="79552" y="113378"/>
                  <a:pt x="79552" y="119049"/>
                  <a:pt x="83043" y="122540"/>
                </a:cubicBezTo>
                <a:cubicBezTo>
                  <a:pt x="86535" y="126032"/>
                  <a:pt x="92205" y="126032"/>
                  <a:pt x="95697" y="122540"/>
                </a:cubicBezTo>
                <a:lnTo>
                  <a:pt x="140389" y="77848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773295" y="3713912"/>
            <a:ext cx="1653607" cy="2145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6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Dimensionality Reduction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523019" y="3999941"/>
            <a:ext cx="5041267" cy="2145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6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LDA methodology, properties, and implementation details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380004" y="4500493"/>
            <a:ext cx="5255789" cy="786581"/>
          </a:xfrm>
          <a:custGeom>
            <a:avLst/>
            <a:gdLst/>
            <a:ahLst/>
            <a:cxnLst/>
            <a:rect l="l" t="t" r="r" b="b"/>
            <a:pathLst>
              <a:path w="5255789" h="786581">
                <a:moveTo>
                  <a:pt x="71508" y="0"/>
                </a:moveTo>
                <a:lnTo>
                  <a:pt x="5184281" y="0"/>
                </a:lnTo>
                <a:cubicBezTo>
                  <a:pt x="5223774" y="0"/>
                  <a:pt x="5255789" y="32015"/>
                  <a:pt x="5255789" y="71508"/>
                </a:cubicBezTo>
                <a:lnTo>
                  <a:pt x="5255789" y="715073"/>
                </a:lnTo>
                <a:cubicBezTo>
                  <a:pt x="5255789" y="754565"/>
                  <a:pt x="5223774" y="786581"/>
                  <a:pt x="5184281" y="786581"/>
                </a:cubicBezTo>
                <a:lnTo>
                  <a:pt x="71508" y="786581"/>
                </a:lnTo>
                <a:cubicBezTo>
                  <a:pt x="32042" y="786581"/>
                  <a:pt x="0" y="754539"/>
                  <a:pt x="0" y="715073"/>
                </a:cubicBezTo>
                <a:lnTo>
                  <a:pt x="0" y="71508"/>
                </a:lnTo>
                <a:cubicBezTo>
                  <a:pt x="0" y="32042"/>
                  <a:pt x="32042" y="0"/>
                  <a:pt x="71508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6540896" y="4679261"/>
            <a:ext cx="143015" cy="143015"/>
          </a:xfrm>
          <a:custGeom>
            <a:avLst/>
            <a:gdLst/>
            <a:ahLst/>
            <a:cxnLst/>
            <a:rect l="l" t="t" r="r" b="b"/>
            <a:pathLst>
              <a:path w="143015" h="143015">
                <a:moveTo>
                  <a:pt x="140389" y="77820"/>
                </a:moveTo>
                <a:cubicBezTo>
                  <a:pt x="143881" y="74329"/>
                  <a:pt x="143881" y="68658"/>
                  <a:pt x="140389" y="65167"/>
                </a:cubicBezTo>
                <a:lnTo>
                  <a:pt x="95697" y="20475"/>
                </a:lnTo>
                <a:cubicBezTo>
                  <a:pt x="92205" y="16983"/>
                  <a:pt x="86535" y="16983"/>
                  <a:pt x="83043" y="20475"/>
                </a:cubicBezTo>
                <a:cubicBezTo>
                  <a:pt x="79552" y="23966"/>
                  <a:pt x="79552" y="29636"/>
                  <a:pt x="83043" y="33128"/>
                </a:cubicBezTo>
                <a:lnTo>
                  <a:pt x="112484" y="62569"/>
                </a:lnTo>
                <a:lnTo>
                  <a:pt x="8938" y="62569"/>
                </a:lnTo>
                <a:cubicBezTo>
                  <a:pt x="3994" y="62569"/>
                  <a:pt x="0" y="66563"/>
                  <a:pt x="0" y="71507"/>
                </a:cubicBezTo>
                <a:cubicBezTo>
                  <a:pt x="0" y="76451"/>
                  <a:pt x="3994" y="80446"/>
                  <a:pt x="8938" y="80446"/>
                </a:cubicBezTo>
                <a:lnTo>
                  <a:pt x="112484" y="80446"/>
                </a:lnTo>
                <a:lnTo>
                  <a:pt x="83043" y="109887"/>
                </a:lnTo>
                <a:cubicBezTo>
                  <a:pt x="79552" y="113378"/>
                  <a:pt x="79552" y="119049"/>
                  <a:pt x="83043" y="122540"/>
                </a:cubicBezTo>
                <a:cubicBezTo>
                  <a:pt x="86535" y="126032"/>
                  <a:pt x="92205" y="126032"/>
                  <a:pt x="95697" y="122540"/>
                </a:cubicBezTo>
                <a:lnTo>
                  <a:pt x="140389" y="77848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6773295" y="4643507"/>
            <a:ext cx="1358639" cy="2145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6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Experimental Results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523019" y="4929537"/>
            <a:ext cx="5041267" cy="2145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6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Impact of LDA on classification performance metrics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397881" y="5492657"/>
            <a:ext cx="143015" cy="143015"/>
          </a:xfrm>
          <a:custGeom>
            <a:avLst/>
            <a:gdLst/>
            <a:ahLst/>
            <a:cxnLst/>
            <a:rect l="l" t="t" r="r" b="b"/>
            <a:pathLst>
              <a:path w="143015" h="143015">
                <a:moveTo>
                  <a:pt x="71507" y="143015"/>
                </a:moveTo>
                <a:cubicBezTo>
                  <a:pt x="110973" y="143015"/>
                  <a:pt x="143015" y="110973"/>
                  <a:pt x="143015" y="71507"/>
                </a:cubicBezTo>
                <a:cubicBezTo>
                  <a:pt x="143015" y="32041"/>
                  <a:pt x="110973" y="0"/>
                  <a:pt x="71507" y="0"/>
                </a:cubicBezTo>
                <a:cubicBezTo>
                  <a:pt x="32041" y="0"/>
                  <a:pt x="0" y="32041"/>
                  <a:pt x="0" y="71507"/>
                </a:cubicBezTo>
                <a:cubicBezTo>
                  <a:pt x="0" y="110973"/>
                  <a:pt x="32041" y="143015"/>
                  <a:pt x="71507" y="143015"/>
                </a:cubicBezTo>
                <a:close/>
                <a:moveTo>
                  <a:pt x="62569" y="44692"/>
                </a:moveTo>
                <a:cubicBezTo>
                  <a:pt x="62569" y="39759"/>
                  <a:pt x="66574" y="35754"/>
                  <a:pt x="71507" y="35754"/>
                </a:cubicBezTo>
                <a:cubicBezTo>
                  <a:pt x="76441" y="35754"/>
                  <a:pt x="80446" y="39759"/>
                  <a:pt x="80446" y="44692"/>
                </a:cubicBezTo>
                <a:cubicBezTo>
                  <a:pt x="80446" y="49625"/>
                  <a:pt x="76441" y="53630"/>
                  <a:pt x="71507" y="53630"/>
                </a:cubicBezTo>
                <a:cubicBezTo>
                  <a:pt x="66574" y="53630"/>
                  <a:pt x="62569" y="49625"/>
                  <a:pt x="62569" y="44692"/>
                </a:cubicBezTo>
                <a:close/>
                <a:moveTo>
                  <a:pt x="60334" y="62569"/>
                </a:moveTo>
                <a:lnTo>
                  <a:pt x="73742" y="62569"/>
                </a:lnTo>
                <a:cubicBezTo>
                  <a:pt x="77457" y="62569"/>
                  <a:pt x="80446" y="65558"/>
                  <a:pt x="80446" y="69273"/>
                </a:cubicBezTo>
                <a:lnTo>
                  <a:pt x="80446" y="93853"/>
                </a:lnTo>
                <a:lnTo>
                  <a:pt x="82680" y="93853"/>
                </a:lnTo>
                <a:cubicBezTo>
                  <a:pt x="86395" y="93853"/>
                  <a:pt x="89384" y="96842"/>
                  <a:pt x="89384" y="100557"/>
                </a:cubicBezTo>
                <a:cubicBezTo>
                  <a:pt x="89384" y="104272"/>
                  <a:pt x="86395" y="107261"/>
                  <a:pt x="82680" y="107261"/>
                </a:cubicBezTo>
                <a:lnTo>
                  <a:pt x="60334" y="107261"/>
                </a:lnTo>
                <a:cubicBezTo>
                  <a:pt x="56619" y="107261"/>
                  <a:pt x="53630" y="104272"/>
                  <a:pt x="53630" y="100557"/>
                </a:cubicBezTo>
                <a:cubicBezTo>
                  <a:pt x="53630" y="96842"/>
                  <a:pt x="56619" y="93853"/>
                  <a:pt x="60334" y="93853"/>
                </a:cubicBezTo>
                <a:lnTo>
                  <a:pt x="67038" y="93853"/>
                </a:lnTo>
                <a:lnTo>
                  <a:pt x="67038" y="75977"/>
                </a:lnTo>
                <a:lnTo>
                  <a:pt x="60334" y="75977"/>
                </a:lnTo>
                <a:cubicBezTo>
                  <a:pt x="56619" y="75977"/>
                  <a:pt x="53630" y="72988"/>
                  <a:pt x="53630" y="69273"/>
                </a:cubicBezTo>
                <a:cubicBezTo>
                  <a:pt x="53630" y="65558"/>
                  <a:pt x="56619" y="62569"/>
                  <a:pt x="60334" y="62569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630280" y="5456903"/>
            <a:ext cx="2073713" cy="2145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6" b="1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Classifier specifics not discussed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362006" y="6051308"/>
            <a:ext cx="11467988" cy="795519"/>
          </a:xfrm>
          <a:custGeom>
            <a:avLst/>
            <a:gdLst/>
            <a:ahLst/>
            <a:cxnLst/>
            <a:rect l="l" t="t" r="r" b="b"/>
            <a:pathLst>
              <a:path w="11467988" h="795519">
                <a:moveTo>
                  <a:pt x="71509" y="0"/>
                </a:moveTo>
                <a:lnTo>
                  <a:pt x="11396479" y="0"/>
                </a:lnTo>
                <a:cubicBezTo>
                  <a:pt x="11435973" y="0"/>
                  <a:pt x="11467988" y="32016"/>
                  <a:pt x="11467988" y="71509"/>
                </a:cubicBezTo>
                <a:lnTo>
                  <a:pt x="11467988" y="724010"/>
                </a:lnTo>
                <a:cubicBezTo>
                  <a:pt x="11467988" y="763503"/>
                  <a:pt x="11435973" y="795519"/>
                  <a:pt x="11396479" y="795519"/>
                </a:cubicBezTo>
                <a:lnTo>
                  <a:pt x="71509" y="795519"/>
                </a:lnTo>
                <a:cubicBezTo>
                  <a:pt x="32016" y="795519"/>
                  <a:pt x="0" y="763503"/>
                  <a:pt x="0" y="724010"/>
                </a:cubicBezTo>
                <a:lnTo>
                  <a:pt x="0" y="71509"/>
                </a:lnTo>
                <a:cubicBezTo>
                  <a:pt x="0" y="32042"/>
                  <a:pt x="32042" y="0"/>
                  <a:pt x="71509" y="0"/>
                </a:cubicBezTo>
                <a:close/>
              </a:path>
            </a:pathLst>
          </a:custGeom>
          <a:solidFill>
            <a:srgbClr val="4A6C8C">
              <a:alpha val="14902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540774" y="6341806"/>
            <a:ext cx="160891" cy="214522"/>
          </a:xfrm>
          <a:custGeom>
            <a:avLst/>
            <a:gdLst/>
            <a:ahLst/>
            <a:cxnLst/>
            <a:rect l="l" t="t" r="r" b="b"/>
            <a:pathLst>
              <a:path w="160891" h="214522">
                <a:moveTo>
                  <a:pt x="122722" y="160891"/>
                </a:moveTo>
                <a:cubicBezTo>
                  <a:pt x="125780" y="151548"/>
                  <a:pt x="131898" y="143084"/>
                  <a:pt x="138811" y="135794"/>
                </a:cubicBezTo>
                <a:cubicBezTo>
                  <a:pt x="152512" y="121381"/>
                  <a:pt x="160891" y="101898"/>
                  <a:pt x="160891" y="80446"/>
                </a:cubicBezTo>
                <a:cubicBezTo>
                  <a:pt x="160891" y="36033"/>
                  <a:pt x="124859" y="0"/>
                  <a:pt x="80446" y="0"/>
                </a:cubicBezTo>
                <a:cubicBezTo>
                  <a:pt x="36033" y="0"/>
                  <a:pt x="0" y="36033"/>
                  <a:pt x="0" y="80446"/>
                </a:cubicBezTo>
                <a:cubicBezTo>
                  <a:pt x="0" y="101898"/>
                  <a:pt x="8380" y="121381"/>
                  <a:pt x="22081" y="135794"/>
                </a:cubicBezTo>
                <a:cubicBezTo>
                  <a:pt x="28994" y="143084"/>
                  <a:pt x="35153" y="151548"/>
                  <a:pt x="38170" y="160891"/>
                </a:cubicBezTo>
                <a:lnTo>
                  <a:pt x="122680" y="160891"/>
                </a:lnTo>
                <a:close/>
                <a:moveTo>
                  <a:pt x="120669" y="181003"/>
                </a:moveTo>
                <a:lnTo>
                  <a:pt x="40223" y="181003"/>
                </a:lnTo>
                <a:lnTo>
                  <a:pt x="40223" y="187707"/>
                </a:lnTo>
                <a:cubicBezTo>
                  <a:pt x="40223" y="206226"/>
                  <a:pt x="55223" y="221226"/>
                  <a:pt x="73742" y="221226"/>
                </a:cubicBezTo>
                <a:lnTo>
                  <a:pt x="87150" y="221226"/>
                </a:lnTo>
                <a:cubicBezTo>
                  <a:pt x="105669" y="221226"/>
                  <a:pt x="120669" y="206226"/>
                  <a:pt x="120669" y="187707"/>
                </a:cubicBezTo>
                <a:lnTo>
                  <a:pt x="120669" y="181003"/>
                </a:lnTo>
                <a:close/>
                <a:moveTo>
                  <a:pt x="77094" y="46927"/>
                </a:moveTo>
                <a:cubicBezTo>
                  <a:pt x="60418" y="46927"/>
                  <a:pt x="46927" y="60418"/>
                  <a:pt x="46927" y="77094"/>
                </a:cubicBezTo>
                <a:cubicBezTo>
                  <a:pt x="46927" y="82666"/>
                  <a:pt x="42444" y="87150"/>
                  <a:pt x="36871" y="87150"/>
                </a:cubicBezTo>
                <a:cubicBezTo>
                  <a:pt x="31298" y="87150"/>
                  <a:pt x="26815" y="82666"/>
                  <a:pt x="26815" y="77094"/>
                </a:cubicBezTo>
                <a:cubicBezTo>
                  <a:pt x="26815" y="49315"/>
                  <a:pt x="49315" y="26815"/>
                  <a:pt x="77094" y="26815"/>
                </a:cubicBezTo>
                <a:cubicBezTo>
                  <a:pt x="82666" y="26815"/>
                  <a:pt x="87150" y="31298"/>
                  <a:pt x="87150" y="36871"/>
                </a:cubicBezTo>
                <a:cubicBezTo>
                  <a:pt x="87150" y="42444"/>
                  <a:pt x="82666" y="46927"/>
                  <a:pt x="77094" y="46927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877431" y="6198792"/>
            <a:ext cx="10878053" cy="5005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7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Insight:</a:t>
            </a:r>
            <a:r>
              <a:rPr lang="en-US" sz="1267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By testing LDA across multiple classifiers, we demonstrate that dimensionality reduction benefits are </a:t>
            </a:r>
            <a:r>
              <a:rPr lang="en-US" sz="1267" b="1" dirty="0">
                <a:solidFill>
                  <a:srgbClr val="EDF2F4"/>
                </a:solidFill>
                <a:highlight>
                  <a:srgbClr val="5E8B7E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algorithm-agnostic </a:t>
            </a:r>
            <a:r>
              <a:rPr lang="en-US" sz="1267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and consistently improve or maintain performance.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E8B7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PERFORMANCE ASSESSMENT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Evaluation Metrics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85763" y="1414463"/>
            <a:ext cx="5610225" cy="4124325"/>
          </a:xfrm>
          <a:custGeom>
            <a:avLst/>
            <a:gdLst/>
            <a:ahLst/>
            <a:cxnLst/>
            <a:rect l="l" t="t" r="r" b="b"/>
            <a:pathLst>
              <a:path w="5610225" h="4124325">
                <a:moveTo>
                  <a:pt x="76218" y="0"/>
                </a:moveTo>
                <a:lnTo>
                  <a:pt x="5534007" y="0"/>
                </a:lnTo>
                <a:cubicBezTo>
                  <a:pt x="5576101" y="0"/>
                  <a:pt x="5610225" y="34124"/>
                  <a:pt x="5610225" y="76218"/>
                </a:cubicBezTo>
                <a:lnTo>
                  <a:pt x="5610225" y="4048107"/>
                </a:lnTo>
                <a:cubicBezTo>
                  <a:pt x="5610225" y="4090201"/>
                  <a:pt x="5576101" y="4124325"/>
                  <a:pt x="5534007" y="4124325"/>
                </a:cubicBezTo>
                <a:lnTo>
                  <a:pt x="76218" y="4124325"/>
                </a:lnTo>
                <a:cubicBezTo>
                  <a:pt x="34124" y="4124325"/>
                  <a:pt x="0" y="4090201"/>
                  <a:pt x="0" y="4048107"/>
                </a:cubicBezTo>
                <a:lnTo>
                  <a:pt x="0" y="76218"/>
                </a:lnTo>
                <a:cubicBezTo>
                  <a:pt x="0" y="34152"/>
                  <a:pt x="34152" y="0"/>
                  <a:pt x="76218" y="0"/>
                </a:cubicBezTo>
                <a:close/>
              </a:path>
            </a:pathLst>
          </a:custGeom>
          <a:solidFill>
            <a:srgbClr val="4A6C8C">
              <a:alpha val="14902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81025" y="16097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E8B7E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714375" y="17430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107156" y="35719"/>
                </a:moveTo>
                <a:cubicBezTo>
                  <a:pt x="107156" y="29148"/>
                  <a:pt x="101821" y="23812"/>
                  <a:pt x="95250" y="23812"/>
                </a:cubicBezTo>
                <a:cubicBezTo>
                  <a:pt x="88679" y="23812"/>
                  <a:pt x="83344" y="29148"/>
                  <a:pt x="83344" y="35719"/>
                </a:cubicBezTo>
                <a:cubicBezTo>
                  <a:pt x="83344" y="42290"/>
                  <a:pt x="88679" y="47625"/>
                  <a:pt x="95250" y="47625"/>
                </a:cubicBezTo>
                <a:cubicBezTo>
                  <a:pt x="101821" y="47625"/>
                  <a:pt x="107156" y="42290"/>
                  <a:pt x="107156" y="35719"/>
                </a:cubicBezTo>
                <a:close/>
                <a:moveTo>
                  <a:pt x="95250" y="154781"/>
                </a:moveTo>
                <a:cubicBezTo>
                  <a:pt x="108384" y="154781"/>
                  <a:pt x="119063" y="144103"/>
                  <a:pt x="119063" y="130969"/>
                </a:cubicBezTo>
                <a:cubicBezTo>
                  <a:pt x="119063" y="124941"/>
                  <a:pt x="116830" y="119397"/>
                  <a:pt x="113109" y="115230"/>
                </a:cubicBezTo>
                <a:lnTo>
                  <a:pt x="138968" y="63550"/>
                </a:lnTo>
                <a:cubicBezTo>
                  <a:pt x="141163" y="59122"/>
                  <a:pt x="139378" y="53764"/>
                  <a:pt x="134987" y="51569"/>
                </a:cubicBezTo>
                <a:cubicBezTo>
                  <a:pt x="130597" y="49374"/>
                  <a:pt x="125202" y="51160"/>
                  <a:pt x="123006" y="55550"/>
                </a:cubicBezTo>
                <a:lnTo>
                  <a:pt x="97148" y="107231"/>
                </a:lnTo>
                <a:cubicBezTo>
                  <a:pt x="96515" y="107193"/>
                  <a:pt x="95883" y="107156"/>
                  <a:pt x="95250" y="107156"/>
                </a:cubicBezTo>
                <a:cubicBezTo>
                  <a:pt x="82116" y="107156"/>
                  <a:pt x="71438" y="117835"/>
                  <a:pt x="71438" y="130969"/>
                </a:cubicBezTo>
                <a:cubicBezTo>
                  <a:pt x="71438" y="144103"/>
                  <a:pt x="82116" y="154781"/>
                  <a:pt x="95250" y="154781"/>
                </a:cubicBezTo>
                <a:close/>
                <a:moveTo>
                  <a:pt x="65484" y="53578"/>
                </a:moveTo>
                <a:cubicBezTo>
                  <a:pt x="65484" y="47007"/>
                  <a:pt x="60149" y="41672"/>
                  <a:pt x="53578" y="41672"/>
                </a:cubicBezTo>
                <a:cubicBezTo>
                  <a:pt x="47007" y="41672"/>
                  <a:pt x="41672" y="47007"/>
                  <a:pt x="41672" y="53578"/>
                </a:cubicBezTo>
                <a:cubicBezTo>
                  <a:pt x="41672" y="60149"/>
                  <a:pt x="47007" y="65484"/>
                  <a:pt x="53578" y="65484"/>
                </a:cubicBezTo>
                <a:cubicBezTo>
                  <a:pt x="60149" y="65484"/>
                  <a:pt x="65484" y="60149"/>
                  <a:pt x="65484" y="53578"/>
                </a:cubicBezTo>
                <a:close/>
                <a:moveTo>
                  <a:pt x="35719" y="107156"/>
                </a:moveTo>
                <a:cubicBezTo>
                  <a:pt x="42290" y="107156"/>
                  <a:pt x="47625" y="101821"/>
                  <a:pt x="47625" y="95250"/>
                </a:cubicBezTo>
                <a:cubicBezTo>
                  <a:pt x="47625" y="88679"/>
                  <a:pt x="42290" y="83344"/>
                  <a:pt x="35719" y="83344"/>
                </a:cubicBezTo>
                <a:cubicBezTo>
                  <a:pt x="29148" y="83344"/>
                  <a:pt x="23812" y="88679"/>
                  <a:pt x="23812" y="95250"/>
                </a:cubicBezTo>
                <a:cubicBezTo>
                  <a:pt x="23812" y="101821"/>
                  <a:pt x="29148" y="107156"/>
                  <a:pt x="35719" y="107156"/>
                </a:cubicBezTo>
                <a:close/>
                <a:moveTo>
                  <a:pt x="166688" y="95250"/>
                </a:moveTo>
                <a:cubicBezTo>
                  <a:pt x="166688" y="88679"/>
                  <a:pt x="161352" y="83344"/>
                  <a:pt x="154781" y="83344"/>
                </a:cubicBezTo>
                <a:cubicBezTo>
                  <a:pt x="148210" y="83344"/>
                  <a:pt x="142875" y="88679"/>
                  <a:pt x="142875" y="95250"/>
                </a:cubicBezTo>
                <a:cubicBezTo>
                  <a:pt x="142875" y="101821"/>
                  <a:pt x="148210" y="107156"/>
                  <a:pt x="154781" y="107156"/>
                </a:cubicBezTo>
                <a:cubicBezTo>
                  <a:pt x="161352" y="107156"/>
                  <a:pt x="166688" y="101821"/>
                  <a:pt x="166688" y="9525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152525" y="1685925"/>
            <a:ext cx="1714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Primary Metrics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0075" y="2219325"/>
            <a:ext cx="5200650" cy="1333500"/>
          </a:xfrm>
          <a:custGeom>
            <a:avLst/>
            <a:gdLst/>
            <a:ahLst/>
            <a:cxnLst/>
            <a:rect l="l" t="t" r="r" b="b"/>
            <a:pathLst>
              <a:path w="5200650" h="1333500">
                <a:moveTo>
                  <a:pt x="38100" y="0"/>
                </a:moveTo>
                <a:lnTo>
                  <a:pt x="5124454" y="0"/>
                </a:lnTo>
                <a:cubicBezTo>
                  <a:pt x="5166536" y="0"/>
                  <a:pt x="5200650" y="34114"/>
                  <a:pt x="5200650" y="76196"/>
                </a:cubicBezTo>
                <a:lnTo>
                  <a:pt x="5200650" y="1257304"/>
                </a:lnTo>
                <a:cubicBezTo>
                  <a:pt x="5200650" y="1299386"/>
                  <a:pt x="5166536" y="1333500"/>
                  <a:pt x="5124454" y="1333500"/>
                </a:cubicBez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600075" y="2219325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3810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795338" y="24098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1123950" y="2371725"/>
            <a:ext cx="895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Accuracy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71525" y="2714625"/>
            <a:ext cx="4953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Proportion of correctly classified instances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71525" y="3019425"/>
            <a:ext cx="4876800" cy="381000"/>
          </a:xfrm>
          <a:custGeom>
            <a:avLst/>
            <a:gdLst/>
            <a:ahLst/>
            <a:cxnLst/>
            <a:rect l="l" t="t" r="r" b="b"/>
            <a:pathLst>
              <a:path w="4876800" h="381000">
                <a:moveTo>
                  <a:pt x="38100" y="0"/>
                </a:moveTo>
                <a:lnTo>
                  <a:pt x="4838700" y="0"/>
                </a:lnTo>
                <a:cubicBezTo>
                  <a:pt x="4859728" y="0"/>
                  <a:pt x="4876800" y="17072"/>
                  <a:pt x="4876800" y="38100"/>
                </a:cubicBezTo>
                <a:lnTo>
                  <a:pt x="4876800" y="342900"/>
                </a:lnTo>
                <a:cubicBezTo>
                  <a:pt x="4876800" y="363928"/>
                  <a:pt x="4859728" y="381000"/>
                  <a:pt x="4838700" y="381000"/>
                </a:cubicBezTo>
                <a:lnTo>
                  <a:pt x="38100" y="381000"/>
                </a:lnTo>
                <a:cubicBezTo>
                  <a:pt x="17072" y="381000"/>
                  <a:pt x="0" y="363928"/>
                  <a:pt x="0" y="342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E8B7E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885825" y="3095625"/>
            <a:ext cx="4724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DF2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Accuracy = (TP + TN) / Total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00075" y="3667125"/>
            <a:ext cx="5200650" cy="1333500"/>
          </a:xfrm>
          <a:custGeom>
            <a:avLst/>
            <a:gdLst/>
            <a:ahLst/>
            <a:cxnLst/>
            <a:rect l="l" t="t" r="r" b="b"/>
            <a:pathLst>
              <a:path w="5200650" h="1333500">
                <a:moveTo>
                  <a:pt x="38100" y="0"/>
                </a:moveTo>
                <a:lnTo>
                  <a:pt x="5124454" y="0"/>
                </a:lnTo>
                <a:cubicBezTo>
                  <a:pt x="5166536" y="0"/>
                  <a:pt x="5200650" y="34114"/>
                  <a:pt x="5200650" y="76196"/>
                </a:cubicBezTo>
                <a:lnTo>
                  <a:pt x="5200650" y="1257304"/>
                </a:lnTo>
                <a:cubicBezTo>
                  <a:pt x="5200650" y="1299386"/>
                  <a:pt x="5166536" y="1333500"/>
                  <a:pt x="5124454" y="1333500"/>
                </a:cubicBez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600075" y="3667125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3810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771525" y="385762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42875" y="11906"/>
                </a:moveTo>
                <a:lnTo>
                  <a:pt x="190500" y="11906"/>
                </a:lnTo>
                <a:cubicBezTo>
                  <a:pt x="197086" y="11906"/>
                  <a:pt x="202406" y="17227"/>
                  <a:pt x="202406" y="23812"/>
                </a:cubicBezTo>
                <a:cubicBezTo>
                  <a:pt x="202406" y="30398"/>
                  <a:pt x="197086" y="35719"/>
                  <a:pt x="190500" y="35719"/>
                </a:cubicBezTo>
                <a:lnTo>
                  <a:pt x="148233" y="35719"/>
                </a:lnTo>
                <a:cubicBezTo>
                  <a:pt x="146298" y="45318"/>
                  <a:pt x="139712" y="53243"/>
                  <a:pt x="130969" y="57038"/>
                </a:cubicBezTo>
                <a:lnTo>
                  <a:pt x="130969" y="166688"/>
                </a:lnTo>
                <a:lnTo>
                  <a:pt x="190500" y="166688"/>
                </a:lnTo>
                <a:cubicBezTo>
                  <a:pt x="197086" y="166688"/>
                  <a:pt x="202406" y="172008"/>
                  <a:pt x="202406" y="178594"/>
                </a:cubicBezTo>
                <a:cubicBezTo>
                  <a:pt x="202406" y="185179"/>
                  <a:pt x="197086" y="190500"/>
                  <a:pt x="190500" y="190500"/>
                </a:cubicBezTo>
                <a:lnTo>
                  <a:pt x="47625" y="190500"/>
                </a:lnTo>
                <a:cubicBezTo>
                  <a:pt x="41039" y="190500"/>
                  <a:pt x="35719" y="185179"/>
                  <a:pt x="35719" y="178594"/>
                </a:cubicBezTo>
                <a:cubicBezTo>
                  <a:pt x="35719" y="172008"/>
                  <a:pt x="41039" y="166688"/>
                  <a:pt x="47625" y="166688"/>
                </a:cubicBezTo>
                <a:lnTo>
                  <a:pt x="107156" y="166688"/>
                </a:lnTo>
                <a:lnTo>
                  <a:pt x="107156" y="57038"/>
                </a:lnTo>
                <a:cubicBezTo>
                  <a:pt x="98413" y="53206"/>
                  <a:pt x="91827" y="45281"/>
                  <a:pt x="89892" y="35719"/>
                </a:cubicBezTo>
                <a:lnTo>
                  <a:pt x="47625" y="35719"/>
                </a:lnTo>
                <a:cubicBezTo>
                  <a:pt x="41039" y="35719"/>
                  <a:pt x="35719" y="30398"/>
                  <a:pt x="35719" y="23812"/>
                </a:cubicBezTo>
                <a:cubicBezTo>
                  <a:pt x="35719" y="17227"/>
                  <a:pt x="41039" y="11906"/>
                  <a:pt x="47625" y="11906"/>
                </a:cubicBezTo>
                <a:lnTo>
                  <a:pt x="95250" y="11906"/>
                </a:lnTo>
                <a:cubicBezTo>
                  <a:pt x="100682" y="4688"/>
                  <a:pt x="109314" y="0"/>
                  <a:pt x="119063" y="0"/>
                </a:cubicBezTo>
                <a:cubicBezTo>
                  <a:pt x="128811" y="0"/>
                  <a:pt x="137443" y="4688"/>
                  <a:pt x="142875" y="11906"/>
                </a:cubicBezTo>
                <a:close/>
                <a:moveTo>
                  <a:pt x="163562" y="119063"/>
                </a:moveTo>
                <a:lnTo>
                  <a:pt x="217438" y="119063"/>
                </a:lnTo>
                <a:lnTo>
                  <a:pt x="190500" y="72851"/>
                </a:lnTo>
                <a:lnTo>
                  <a:pt x="163562" y="119063"/>
                </a:lnTo>
                <a:close/>
                <a:moveTo>
                  <a:pt x="190500" y="154781"/>
                </a:moveTo>
                <a:cubicBezTo>
                  <a:pt x="167097" y="154781"/>
                  <a:pt x="147638" y="142131"/>
                  <a:pt x="143619" y="125425"/>
                </a:cubicBezTo>
                <a:cubicBezTo>
                  <a:pt x="142652" y="121332"/>
                  <a:pt x="143991" y="117128"/>
                  <a:pt x="146112" y="113481"/>
                </a:cubicBezTo>
                <a:lnTo>
                  <a:pt x="181533" y="52760"/>
                </a:lnTo>
                <a:cubicBezTo>
                  <a:pt x="183393" y="49560"/>
                  <a:pt x="186817" y="47625"/>
                  <a:pt x="190500" y="47625"/>
                </a:cubicBezTo>
                <a:cubicBezTo>
                  <a:pt x="194183" y="47625"/>
                  <a:pt x="197607" y="49597"/>
                  <a:pt x="199467" y="52760"/>
                </a:cubicBezTo>
                <a:lnTo>
                  <a:pt x="234888" y="113481"/>
                </a:lnTo>
                <a:cubicBezTo>
                  <a:pt x="237009" y="117128"/>
                  <a:pt x="238348" y="121332"/>
                  <a:pt x="237381" y="125425"/>
                </a:cubicBezTo>
                <a:cubicBezTo>
                  <a:pt x="233363" y="142094"/>
                  <a:pt x="213903" y="154781"/>
                  <a:pt x="190500" y="154781"/>
                </a:cubicBezTo>
                <a:close/>
                <a:moveTo>
                  <a:pt x="47179" y="72851"/>
                </a:moveTo>
                <a:lnTo>
                  <a:pt x="20241" y="119063"/>
                </a:lnTo>
                <a:lnTo>
                  <a:pt x="74154" y="119063"/>
                </a:lnTo>
                <a:lnTo>
                  <a:pt x="47179" y="72851"/>
                </a:lnTo>
                <a:close/>
                <a:moveTo>
                  <a:pt x="335" y="125425"/>
                </a:moveTo>
                <a:cubicBezTo>
                  <a:pt x="-633" y="121332"/>
                  <a:pt x="707" y="117128"/>
                  <a:pt x="2828" y="113481"/>
                </a:cubicBezTo>
                <a:lnTo>
                  <a:pt x="38249" y="52760"/>
                </a:lnTo>
                <a:cubicBezTo>
                  <a:pt x="40109" y="49560"/>
                  <a:pt x="43532" y="47625"/>
                  <a:pt x="47216" y="47625"/>
                </a:cubicBezTo>
                <a:cubicBezTo>
                  <a:pt x="50899" y="47625"/>
                  <a:pt x="54322" y="49597"/>
                  <a:pt x="56183" y="52760"/>
                </a:cubicBezTo>
                <a:lnTo>
                  <a:pt x="91604" y="113481"/>
                </a:lnTo>
                <a:cubicBezTo>
                  <a:pt x="93725" y="117128"/>
                  <a:pt x="95064" y="121332"/>
                  <a:pt x="94097" y="125425"/>
                </a:cubicBezTo>
                <a:cubicBezTo>
                  <a:pt x="90078" y="142094"/>
                  <a:pt x="70619" y="154781"/>
                  <a:pt x="47216" y="154781"/>
                </a:cubicBezTo>
                <a:cubicBezTo>
                  <a:pt x="23812" y="154781"/>
                  <a:pt x="4353" y="142131"/>
                  <a:pt x="335" y="125425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123950" y="3819525"/>
            <a:ext cx="1428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Macro F1-Score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71525" y="4162425"/>
            <a:ext cx="4953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Average F1 across classes (unweighted)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71525" y="4467225"/>
            <a:ext cx="4876800" cy="381000"/>
          </a:xfrm>
          <a:custGeom>
            <a:avLst/>
            <a:gdLst/>
            <a:ahLst/>
            <a:cxnLst/>
            <a:rect l="l" t="t" r="r" b="b"/>
            <a:pathLst>
              <a:path w="4876800" h="381000">
                <a:moveTo>
                  <a:pt x="38100" y="0"/>
                </a:moveTo>
                <a:lnTo>
                  <a:pt x="4838700" y="0"/>
                </a:lnTo>
                <a:cubicBezTo>
                  <a:pt x="4859728" y="0"/>
                  <a:pt x="4876800" y="17072"/>
                  <a:pt x="4876800" y="38100"/>
                </a:cubicBezTo>
                <a:lnTo>
                  <a:pt x="4876800" y="342900"/>
                </a:lnTo>
                <a:cubicBezTo>
                  <a:pt x="4876800" y="363928"/>
                  <a:pt x="4859728" y="381000"/>
                  <a:pt x="4838700" y="381000"/>
                </a:cubicBezTo>
                <a:lnTo>
                  <a:pt x="38100" y="381000"/>
                </a:lnTo>
                <a:cubicBezTo>
                  <a:pt x="17072" y="381000"/>
                  <a:pt x="0" y="363928"/>
                  <a:pt x="0" y="342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E8B7E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885825" y="4543425"/>
            <a:ext cx="4724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DF2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Macro F1 = Σ(F1</a:t>
            </a:r>
            <a:r>
              <a:rPr lang="en-US" sz="900" dirty="0">
                <a:solidFill>
                  <a:srgbClr val="EDF2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</a:t>
            </a:r>
            <a:r>
              <a:rPr lang="en-US" sz="1200" dirty="0">
                <a:solidFill>
                  <a:srgbClr val="EDF2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 / C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85763" y="5700713"/>
            <a:ext cx="5610225" cy="771525"/>
          </a:xfrm>
          <a:custGeom>
            <a:avLst/>
            <a:gdLst/>
            <a:ahLst/>
            <a:cxnLst/>
            <a:rect l="l" t="t" r="r" b="b"/>
            <a:pathLst>
              <a:path w="5610225" h="771525">
                <a:moveTo>
                  <a:pt x="76204" y="0"/>
                </a:moveTo>
                <a:lnTo>
                  <a:pt x="5534021" y="0"/>
                </a:lnTo>
                <a:cubicBezTo>
                  <a:pt x="5576108" y="0"/>
                  <a:pt x="5610225" y="34117"/>
                  <a:pt x="5610225" y="76204"/>
                </a:cubicBezTo>
                <a:lnTo>
                  <a:pt x="5610225" y="695321"/>
                </a:lnTo>
                <a:cubicBezTo>
                  <a:pt x="5610225" y="737408"/>
                  <a:pt x="5576108" y="771525"/>
                  <a:pt x="5534021" y="771525"/>
                </a:cubicBezTo>
                <a:lnTo>
                  <a:pt x="76204" y="771525"/>
                </a:lnTo>
                <a:cubicBezTo>
                  <a:pt x="34117" y="771525"/>
                  <a:pt x="0" y="737408"/>
                  <a:pt x="0" y="695321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5E8B7E">
              <a:alpha val="14902"/>
            </a:srgbClr>
          </a:solidFill>
          <a:ln w="12700">
            <a:solidFill>
              <a:srgbClr val="5E8B7E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547688" y="59912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861789" y="5857875"/>
            <a:ext cx="50577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Why Both?</a:t>
            </a:r>
            <a:r>
              <a:rPr lang="en-US" sz="1200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Accuracy for overall performance, Macro F1 for </a:t>
            </a:r>
            <a:r>
              <a:rPr lang="en-US" sz="1200" b="1" dirty="0">
                <a:solidFill>
                  <a:srgbClr val="EDF2F4"/>
                </a:solidFill>
                <a:highlight>
                  <a:srgbClr val="5E8B7E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class-imbalanced datasets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196013" y="1414463"/>
            <a:ext cx="5610225" cy="3609975"/>
          </a:xfrm>
          <a:custGeom>
            <a:avLst/>
            <a:gdLst/>
            <a:ahLst/>
            <a:cxnLst/>
            <a:rect l="l" t="t" r="r" b="b"/>
            <a:pathLst>
              <a:path w="5610225" h="3609975">
                <a:moveTo>
                  <a:pt x="76207" y="0"/>
                </a:moveTo>
                <a:lnTo>
                  <a:pt x="5534018" y="0"/>
                </a:lnTo>
                <a:cubicBezTo>
                  <a:pt x="5576106" y="0"/>
                  <a:pt x="5610225" y="34119"/>
                  <a:pt x="5610225" y="76207"/>
                </a:cubicBezTo>
                <a:lnTo>
                  <a:pt x="5610225" y="3533768"/>
                </a:lnTo>
                <a:cubicBezTo>
                  <a:pt x="5610225" y="3575856"/>
                  <a:pt x="5576106" y="3609975"/>
                  <a:pt x="5534018" y="3609975"/>
                </a:cubicBezTo>
                <a:lnTo>
                  <a:pt x="76207" y="3609975"/>
                </a:lnTo>
                <a:cubicBezTo>
                  <a:pt x="34119" y="3609975"/>
                  <a:pt x="0" y="3575856"/>
                  <a:pt x="0" y="3533768"/>
                </a:cubicBezTo>
                <a:lnTo>
                  <a:pt x="0" y="76207"/>
                </a:lnTo>
                <a:cubicBezTo>
                  <a:pt x="0" y="34119"/>
                  <a:pt x="34119" y="0"/>
                  <a:pt x="76207" y="0"/>
                </a:cubicBezTo>
                <a:close/>
              </a:path>
            </a:pathLst>
          </a:custGeom>
          <a:solidFill>
            <a:srgbClr val="4A6C8C">
              <a:alpha val="14902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6391275" y="16097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E8B7E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6548438" y="1743075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23812" y="0"/>
                </a:moveTo>
                <a:cubicBezTo>
                  <a:pt x="10678" y="0"/>
                  <a:pt x="0" y="10678"/>
                  <a:pt x="0" y="23812"/>
                </a:cubicBezTo>
                <a:lnTo>
                  <a:pt x="0" y="166688"/>
                </a:lnTo>
                <a:cubicBezTo>
                  <a:pt x="0" y="179822"/>
                  <a:pt x="10678" y="190500"/>
                  <a:pt x="23812" y="190500"/>
                </a:cubicBezTo>
                <a:lnTo>
                  <a:pt x="119063" y="190500"/>
                </a:lnTo>
                <a:cubicBezTo>
                  <a:pt x="132197" y="190500"/>
                  <a:pt x="142875" y="179822"/>
                  <a:pt x="142875" y="166688"/>
                </a:cubicBezTo>
                <a:lnTo>
                  <a:pt x="142875" y="23812"/>
                </a:lnTo>
                <a:cubicBezTo>
                  <a:pt x="142875" y="10678"/>
                  <a:pt x="132197" y="0"/>
                  <a:pt x="119063" y="0"/>
                </a:cubicBezTo>
                <a:lnTo>
                  <a:pt x="23812" y="0"/>
                </a:lnTo>
                <a:close/>
                <a:moveTo>
                  <a:pt x="35719" y="23812"/>
                </a:moveTo>
                <a:lnTo>
                  <a:pt x="107156" y="23812"/>
                </a:lnTo>
                <a:cubicBezTo>
                  <a:pt x="113742" y="23812"/>
                  <a:pt x="119063" y="29133"/>
                  <a:pt x="119063" y="35719"/>
                </a:cubicBezTo>
                <a:lnTo>
                  <a:pt x="119063" y="47625"/>
                </a:lnTo>
                <a:cubicBezTo>
                  <a:pt x="119063" y="54211"/>
                  <a:pt x="113742" y="59531"/>
                  <a:pt x="107156" y="59531"/>
                </a:cubicBezTo>
                <a:lnTo>
                  <a:pt x="35719" y="59531"/>
                </a:lnTo>
                <a:cubicBezTo>
                  <a:pt x="29133" y="59531"/>
                  <a:pt x="23812" y="54211"/>
                  <a:pt x="23812" y="47625"/>
                </a:cubicBezTo>
                <a:lnTo>
                  <a:pt x="23812" y="35719"/>
                </a:lnTo>
                <a:cubicBezTo>
                  <a:pt x="23812" y="29133"/>
                  <a:pt x="29133" y="23812"/>
                  <a:pt x="35719" y="23812"/>
                </a:cubicBezTo>
                <a:close/>
                <a:moveTo>
                  <a:pt x="41672" y="86320"/>
                </a:moveTo>
                <a:cubicBezTo>
                  <a:pt x="41672" y="91249"/>
                  <a:pt x="37671" y="95250"/>
                  <a:pt x="32742" y="95250"/>
                </a:cubicBezTo>
                <a:cubicBezTo>
                  <a:pt x="27814" y="95250"/>
                  <a:pt x="23812" y="91249"/>
                  <a:pt x="23812" y="86320"/>
                </a:cubicBezTo>
                <a:cubicBezTo>
                  <a:pt x="23812" y="81392"/>
                  <a:pt x="27814" y="77391"/>
                  <a:pt x="32742" y="77391"/>
                </a:cubicBezTo>
                <a:cubicBezTo>
                  <a:pt x="37671" y="77391"/>
                  <a:pt x="41672" y="81392"/>
                  <a:pt x="41672" y="86320"/>
                </a:cubicBezTo>
                <a:close/>
                <a:moveTo>
                  <a:pt x="71438" y="95250"/>
                </a:moveTo>
                <a:cubicBezTo>
                  <a:pt x="66509" y="95250"/>
                  <a:pt x="62508" y="91249"/>
                  <a:pt x="62508" y="86320"/>
                </a:cubicBezTo>
                <a:cubicBezTo>
                  <a:pt x="62508" y="81392"/>
                  <a:pt x="66509" y="77391"/>
                  <a:pt x="71438" y="77391"/>
                </a:cubicBezTo>
                <a:cubicBezTo>
                  <a:pt x="76366" y="77391"/>
                  <a:pt x="80367" y="81392"/>
                  <a:pt x="80367" y="86320"/>
                </a:cubicBezTo>
                <a:cubicBezTo>
                  <a:pt x="80367" y="91249"/>
                  <a:pt x="76366" y="95250"/>
                  <a:pt x="71438" y="95250"/>
                </a:cubicBezTo>
                <a:close/>
                <a:moveTo>
                  <a:pt x="119063" y="86320"/>
                </a:moveTo>
                <a:cubicBezTo>
                  <a:pt x="119063" y="91249"/>
                  <a:pt x="115061" y="95250"/>
                  <a:pt x="110133" y="95250"/>
                </a:cubicBezTo>
                <a:cubicBezTo>
                  <a:pt x="105204" y="95250"/>
                  <a:pt x="101203" y="91249"/>
                  <a:pt x="101203" y="86320"/>
                </a:cubicBezTo>
                <a:cubicBezTo>
                  <a:pt x="101203" y="81392"/>
                  <a:pt x="105204" y="77391"/>
                  <a:pt x="110133" y="77391"/>
                </a:cubicBezTo>
                <a:cubicBezTo>
                  <a:pt x="115061" y="77391"/>
                  <a:pt x="119063" y="81392"/>
                  <a:pt x="119063" y="86320"/>
                </a:cubicBezTo>
                <a:close/>
                <a:moveTo>
                  <a:pt x="32742" y="130969"/>
                </a:moveTo>
                <a:cubicBezTo>
                  <a:pt x="27814" y="130969"/>
                  <a:pt x="23812" y="126967"/>
                  <a:pt x="23812" y="122039"/>
                </a:cubicBezTo>
                <a:cubicBezTo>
                  <a:pt x="23812" y="117111"/>
                  <a:pt x="27814" y="113109"/>
                  <a:pt x="32742" y="113109"/>
                </a:cubicBezTo>
                <a:cubicBezTo>
                  <a:pt x="37671" y="113109"/>
                  <a:pt x="41672" y="117111"/>
                  <a:pt x="41672" y="122039"/>
                </a:cubicBezTo>
                <a:cubicBezTo>
                  <a:pt x="41672" y="126967"/>
                  <a:pt x="37671" y="130969"/>
                  <a:pt x="32742" y="130969"/>
                </a:cubicBezTo>
                <a:close/>
                <a:moveTo>
                  <a:pt x="80367" y="122039"/>
                </a:moveTo>
                <a:cubicBezTo>
                  <a:pt x="80367" y="126967"/>
                  <a:pt x="76366" y="130969"/>
                  <a:pt x="71438" y="130969"/>
                </a:cubicBezTo>
                <a:cubicBezTo>
                  <a:pt x="66509" y="130969"/>
                  <a:pt x="62508" y="126967"/>
                  <a:pt x="62508" y="122039"/>
                </a:cubicBezTo>
                <a:cubicBezTo>
                  <a:pt x="62508" y="117111"/>
                  <a:pt x="66509" y="113109"/>
                  <a:pt x="71438" y="113109"/>
                </a:cubicBezTo>
                <a:cubicBezTo>
                  <a:pt x="76366" y="113109"/>
                  <a:pt x="80367" y="117111"/>
                  <a:pt x="80367" y="122039"/>
                </a:cubicBezTo>
                <a:close/>
                <a:moveTo>
                  <a:pt x="110133" y="130969"/>
                </a:moveTo>
                <a:cubicBezTo>
                  <a:pt x="105204" y="130969"/>
                  <a:pt x="101203" y="126967"/>
                  <a:pt x="101203" y="122039"/>
                </a:cubicBezTo>
                <a:cubicBezTo>
                  <a:pt x="101203" y="117111"/>
                  <a:pt x="105204" y="113109"/>
                  <a:pt x="110133" y="113109"/>
                </a:cubicBezTo>
                <a:cubicBezTo>
                  <a:pt x="115061" y="113109"/>
                  <a:pt x="119063" y="117111"/>
                  <a:pt x="119063" y="122039"/>
                </a:cubicBezTo>
                <a:cubicBezTo>
                  <a:pt x="119063" y="126967"/>
                  <a:pt x="115061" y="130969"/>
                  <a:pt x="110133" y="130969"/>
                </a:cubicBezTo>
                <a:close/>
                <a:moveTo>
                  <a:pt x="23812" y="157758"/>
                </a:moveTo>
                <a:cubicBezTo>
                  <a:pt x="23812" y="152809"/>
                  <a:pt x="27794" y="148828"/>
                  <a:pt x="32742" y="148828"/>
                </a:cubicBezTo>
                <a:lnTo>
                  <a:pt x="74414" y="148828"/>
                </a:lnTo>
                <a:cubicBezTo>
                  <a:pt x="79363" y="148828"/>
                  <a:pt x="83344" y="152809"/>
                  <a:pt x="83344" y="157758"/>
                </a:cubicBezTo>
                <a:cubicBezTo>
                  <a:pt x="83344" y="162706"/>
                  <a:pt x="79363" y="166688"/>
                  <a:pt x="74414" y="166688"/>
                </a:cubicBezTo>
                <a:lnTo>
                  <a:pt x="32742" y="166688"/>
                </a:lnTo>
                <a:cubicBezTo>
                  <a:pt x="27794" y="166688"/>
                  <a:pt x="23812" y="162706"/>
                  <a:pt x="23812" y="157758"/>
                </a:cubicBezTo>
                <a:close/>
                <a:moveTo>
                  <a:pt x="110133" y="148828"/>
                </a:moveTo>
                <a:cubicBezTo>
                  <a:pt x="115081" y="148828"/>
                  <a:pt x="119063" y="152809"/>
                  <a:pt x="119063" y="157758"/>
                </a:cubicBezTo>
                <a:cubicBezTo>
                  <a:pt x="119063" y="162706"/>
                  <a:pt x="115081" y="166688"/>
                  <a:pt x="110133" y="166688"/>
                </a:cubicBezTo>
                <a:cubicBezTo>
                  <a:pt x="105184" y="166688"/>
                  <a:pt x="101203" y="162706"/>
                  <a:pt x="101203" y="157758"/>
                </a:cubicBezTo>
                <a:cubicBezTo>
                  <a:pt x="101203" y="152809"/>
                  <a:pt x="105184" y="148828"/>
                  <a:pt x="110133" y="148828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962775" y="1685925"/>
            <a:ext cx="2152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Statistical Reporting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391275" y="2219325"/>
            <a:ext cx="5219700" cy="1295400"/>
          </a:xfrm>
          <a:custGeom>
            <a:avLst/>
            <a:gdLst/>
            <a:ahLst/>
            <a:cxnLst/>
            <a:rect l="l" t="t" r="r" b="b"/>
            <a:pathLst>
              <a:path w="5219700" h="1295400">
                <a:moveTo>
                  <a:pt x="76195" y="0"/>
                </a:moveTo>
                <a:lnTo>
                  <a:pt x="5143505" y="0"/>
                </a:lnTo>
                <a:cubicBezTo>
                  <a:pt x="5185558" y="0"/>
                  <a:pt x="5219700" y="34142"/>
                  <a:pt x="5219700" y="76195"/>
                </a:cubicBezTo>
                <a:lnTo>
                  <a:pt x="5219700" y="1219205"/>
                </a:lnTo>
                <a:cubicBezTo>
                  <a:pt x="5219700" y="1261286"/>
                  <a:pt x="5185586" y="1295400"/>
                  <a:pt x="5143505" y="1295400"/>
                </a:cubicBezTo>
                <a:lnTo>
                  <a:pt x="76195" y="1295400"/>
                </a:lnTo>
                <a:cubicBezTo>
                  <a:pt x="34142" y="1295400"/>
                  <a:pt x="0" y="1261258"/>
                  <a:pt x="0" y="1219205"/>
                </a:cubicBezTo>
                <a:lnTo>
                  <a:pt x="0" y="76195"/>
                </a:lnTo>
                <a:cubicBezTo>
                  <a:pt x="0" y="34142"/>
                  <a:pt x="34142" y="0"/>
                  <a:pt x="76195" y="0"/>
                </a:cubicBezTo>
                <a:close/>
              </a:path>
            </a:pathLst>
          </a:custGeom>
          <a:solidFill>
            <a:srgbClr val="2B2D42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543675" y="2371725"/>
            <a:ext cx="4991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Results reported as: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553200" y="2724150"/>
            <a:ext cx="4895850" cy="628650"/>
          </a:xfrm>
          <a:custGeom>
            <a:avLst/>
            <a:gdLst/>
            <a:ahLst/>
            <a:cxnLst/>
            <a:rect l="l" t="t" r="r" b="b"/>
            <a:pathLst>
              <a:path w="4895850" h="628650">
                <a:moveTo>
                  <a:pt x="76199" y="0"/>
                </a:moveTo>
                <a:lnTo>
                  <a:pt x="4819651" y="0"/>
                </a:lnTo>
                <a:cubicBezTo>
                  <a:pt x="4861735" y="0"/>
                  <a:pt x="4895850" y="34115"/>
                  <a:pt x="4895850" y="76199"/>
                </a:cubicBezTo>
                <a:lnTo>
                  <a:pt x="4895850" y="552451"/>
                </a:lnTo>
                <a:cubicBezTo>
                  <a:pt x="4895850" y="594535"/>
                  <a:pt x="4861735" y="628650"/>
                  <a:pt x="4819651" y="628650"/>
                </a:cubicBezTo>
                <a:lnTo>
                  <a:pt x="76199" y="628650"/>
                </a:lnTo>
                <a:cubicBezTo>
                  <a:pt x="34115" y="628650"/>
                  <a:pt x="0" y="594535"/>
                  <a:pt x="0" y="552451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5E8B7E">
              <a:alpha val="20000"/>
            </a:srgbClr>
          </a:solidFill>
          <a:ln w="25400">
            <a:solidFill>
              <a:srgbClr val="5E8B7E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6657975" y="2886075"/>
            <a:ext cx="468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EDF2F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Mean ± Standard Deviation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419850" y="36671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6657975" y="3629025"/>
            <a:ext cx="2886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Mean:</a:t>
            </a: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Central tendency across 10 CV folds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419850" y="39719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6657975" y="3933825"/>
            <a:ext cx="2771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Std Dev:</a:t>
            </a: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Variability and stability measure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200775" y="5191125"/>
            <a:ext cx="5600700" cy="1276350"/>
          </a:xfrm>
          <a:custGeom>
            <a:avLst/>
            <a:gdLst/>
            <a:ahLst/>
            <a:cxnLst/>
            <a:rect l="l" t="t" r="r" b="b"/>
            <a:pathLst>
              <a:path w="5600700" h="1276350">
                <a:moveTo>
                  <a:pt x="76198" y="0"/>
                </a:moveTo>
                <a:lnTo>
                  <a:pt x="5524502" y="0"/>
                </a:lnTo>
                <a:cubicBezTo>
                  <a:pt x="5566585" y="0"/>
                  <a:pt x="5600700" y="34115"/>
                  <a:pt x="5600700" y="76198"/>
                </a:cubicBezTo>
                <a:lnTo>
                  <a:pt x="5600700" y="1200152"/>
                </a:lnTo>
                <a:cubicBezTo>
                  <a:pt x="5600700" y="1242235"/>
                  <a:pt x="5566585" y="1276350"/>
                  <a:pt x="5524502" y="1276350"/>
                </a:cubicBezTo>
                <a:lnTo>
                  <a:pt x="76198" y="1276350"/>
                </a:lnTo>
                <a:cubicBezTo>
                  <a:pt x="34115" y="1276350"/>
                  <a:pt x="0" y="1242235"/>
                  <a:pt x="0" y="120015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5E8B7E">
              <a:alpha val="14902"/>
            </a:srgbClr>
          </a:solidFill>
          <a:ln w="25400">
            <a:solidFill>
              <a:srgbClr val="5E8B7E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6412706" y="542925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07156" y="-5953"/>
                </a:moveTo>
                <a:cubicBezTo>
                  <a:pt x="113742" y="-5953"/>
                  <a:pt x="119063" y="-633"/>
                  <a:pt x="119063" y="5953"/>
                </a:cubicBezTo>
                <a:lnTo>
                  <a:pt x="119063" y="12762"/>
                </a:lnTo>
                <a:cubicBezTo>
                  <a:pt x="155563" y="17971"/>
                  <a:pt x="184435" y="46844"/>
                  <a:pt x="189644" y="83344"/>
                </a:cubicBezTo>
                <a:lnTo>
                  <a:pt x="196453" y="83344"/>
                </a:lnTo>
                <a:cubicBezTo>
                  <a:pt x="203039" y="83344"/>
                  <a:pt x="208359" y="88664"/>
                  <a:pt x="208359" y="95250"/>
                </a:cubicBezTo>
                <a:cubicBezTo>
                  <a:pt x="208359" y="101836"/>
                  <a:pt x="203039" y="107156"/>
                  <a:pt x="196453" y="107156"/>
                </a:cubicBezTo>
                <a:lnTo>
                  <a:pt x="189644" y="107156"/>
                </a:lnTo>
                <a:cubicBezTo>
                  <a:pt x="184435" y="143656"/>
                  <a:pt x="155563" y="172529"/>
                  <a:pt x="119063" y="177738"/>
                </a:cubicBezTo>
                <a:lnTo>
                  <a:pt x="119063" y="184547"/>
                </a:lnTo>
                <a:cubicBezTo>
                  <a:pt x="119063" y="191133"/>
                  <a:pt x="113742" y="196453"/>
                  <a:pt x="107156" y="196453"/>
                </a:cubicBezTo>
                <a:cubicBezTo>
                  <a:pt x="100571" y="196453"/>
                  <a:pt x="95250" y="191133"/>
                  <a:pt x="95250" y="184547"/>
                </a:cubicBezTo>
                <a:lnTo>
                  <a:pt x="95250" y="177738"/>
                </a:lnTo>
                <a:cubicBezTo>
                  <a:pt x="58750" y="172529"/>
                  <a:pt x="29877" y="143656"/>
                  <a:pt x="24668" y="107156"/>
                </a:cubicBezTo>
                <a:lnTo>
                  <a:pt x="17859" y="107156"/>
                </a:lnTo>
                <a:cubicBezTo>
                  <a:pt x="11274" y="107156"/>
                  <a:pt x="5953" y="101836"/>
                  <a:pt x="5953" y="95250"/>
                </a:cubicBezTo>
                <a:cubicBezTo>
                  <a:pt x="5953" y="88664"/>
                  <a:pt x="11274" y="83344"/>
                  <a:pt x="17859" y="83344"/>
                </a:cubicBezTo>
                <a:lnTo>
                  <a:pt x="24668" y="83344"/>
                </a:lnTo>
                <a:cubicBezTo>
                  <a:pt x="29877" y="46844"/>
                  <a:pt x="58750" y="17971"/>
                  <a:pt x="95250" y="12762"/>
                </a:cubicBezTo>
                <a:lnTo>
                  <a:pt x="95250" y="5953"/>
                </a:lnTo>
                <a:cubicBezTo>
                  <a:pt x="95250" y="-633"/>
                  <a:pt x="100571" y="-5953"/>
                  <a:pt x="107156" y="-5953"/>
                </a:cubicBezTo>
                <a:close/>
                <a:moveTo>
                  <a:pt x="48816" y="107156"/>
                </a:moveTo>
                <a:cubicBezTo>
                  <a:pt x="53541" y="130485"/>
                  <a:pt x="71921" y="148865"/>
                  <a:pt x="95250" y="153591"/>
                </a:cubicBezTo>
                <a:lnTo>
                  <a:pt x="95250" y="148828"/>
                </a:lnTo>
                <a:cubicBezTo>
                  <a:pt x="95250" y="142242"/>
                  <a:pt x="100571" y="136922"/>
                  <a:pt x="107156" y="136922"/>
                </a:cubicBezTo>
                <a:cubicBezTo>
                  <a:pt x="113742" y="136922"/>
                  <a:pt x="119063" y="142242"/>
                  <a:pt x="119063" y="148828"/>
                </a:cubicBezTo>
                <a:lnTo>
                  <a:pt x="119063" y="153591"/>
                </a:lnTo>
                <a:cubicBezTo>
                  <a:pt x="142391" y="148865"/>
                  <a:pt x="160772" y="130485"/>
                  <a:pt x="165497" y="107156"/>
                </a:cubicBezTo>
                <a:lnTo>
                  <a:pt x="160734" y="107156"/>
                </a:lnTo>
                <a:cubicBezTo>
                  <a:pt x="154149" y="107156"/>
                  <a:pt x="148828" y="101836"/>
                  <a:pt x="148828" y="95250"/>
                </a:cubicBezTo>
                <a:cubicBezTo>
                  <a:pt x="148828" y="88664"/>
                  <a:pt x="154149" y="83344"/>
                  <a:pt x="160734" y="83344"/>
                </a:cubicBezTo>
                <a:lnTo>
                  <a:pt x="165497" y="83344"/>
                </a:lnTo>
                <a:cubicBezTo>
                  <a:pt x="160772" y="60015"/>
                  <a:pt x="142391" y="41635"/>
                  <a:pt x="119063" y="36909"/>
                </a:cubicBezTo>
                <a:lnTo>
                  <a:pt x="119063" y="41672"/>
                </a:lnTo>
                <a:cubicBezTo>
                  <a:pt x="119063" y="48258"/>
                  <a:pt x="113742" y="53578"/>
                  <a:pt x="107156" y="53578"/>
                </a:cubicBezTo>
                <a:cubicBezTo>
                  <a:pt x="100571" y="53578"/>
                  <a:pt x="95250" y="48258"/>
                  <a:pt x="95250" y="41672"/>
                </a:cubicBezTo>
                <a:lnTo>
                  <a:pt x="95250" y="36909"/>
                </a:lnTo>
                <a:cubicBezTo>
                  <a:pt x="71921" y="41635"/>
                  <a:pt x="53541" y="60015"/>
                  <a:pt x="48816" y="83344"/>
                </a:cubicBezTo>
                <a:lnTo>
                  <a:pt x="53578" y="83344"/>
                </a:lnTo>
                <a:cubicBezTo>
                  <a:pt x="60164" y="83344"/>
                  <a:pt x="65484" y="88664"/>
                  <a:pt x="65484" y="95250"/>
                </a:cubicBezTo>
                <a:cubicBezTo>
                  <a:pt x="65484" y="101836"/>
                  <a:pt x="60164" y="107156"/>
                  <a:pt x="53578" y="107156"/>
                </a:cubicBezTo>
                <a:lnTo>
                  <a:pt x="48816" y="107156"/>
                </a:lnTo>
                <a:close/>
                <a:moveTo>
                  <a:pt x="107156" y="77391"/>
                </a:moveTo>
                <a:cubicBezTo>
                  <a:pt x="117013" y="77391"/>
                  <a:pt x="125016" y="85393"/>
                  <a:pt x="125016" y="95250"/>
                </a:cubicBezTo>
                <a:cubicBezTo>
                  <a:pt x="125016" y="105107"/>
                  <a:pt x="117013" y="113109"/>
                  <a:pt x="107156" y="113109"/>
                </a:cubicBezTo>
                <a:cubicBezTo>
                  <a:pt x="97299" y="113109"/>
                  <a:pt x="89297" y="105107"/>
                  <a:pt x="89297" y="95250"/>
                </a:cubicBezTo>
                <a:cubicBezTo>
                  <a:pt x="89297" y="85393"/>
                  <a:pt x="97299" y="77391"/>
                  <a:pt x="107156" y="77391"/>
                </a:cubicBezTo>
                <a:close/>
              </a:path>
            </a:pathLst>
          </a:custGeom>
          <a:solidFill>
            <a:srgbClr val="5E8B7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6753225" y="5391150"/>
            <a:ext cx="1381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Metric Purpose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400800" y="5772150"/>
            <a:ext cx="5276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Metrics used </a:t>
            </a:r>
            <a:r>
              <a:rPr lang="en-US" sz="1200" b="1" dirty="0">
                <a:solidFill>
                  <a:srgbClr val="EDF2F4"/>
                </a:solidFill>
                <a:highlight>
                  <a:srgbClr val="5E8B7E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exclusively to assess LDA impact </a:t>
            </a:r>
            <a:r>
              <a:rPr lang="en-US" sz="1200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 classification performance, not to compare classifiers.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1587</TotalTime>
  <Words>2245</Words>
  <Application>Microsoft Macintosh PowerPoint</Application>
  <PresentationFormat>Widescreen</PresentationFormat>
  <Paragraphs>359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Liter</vt:lpstr>
      <vt:lpstr>Arial</vt:lpstr>
      <vt:lpstr>Quattrocento Sans</vt:lpstr>
      <vt:lpstr>微软雅黑</vt:lpstr>
      <vt:lpstr>MiSans</vt:lpstr>
      <vt:lpstr>Noto Sans SC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Dimensionality Reduction using Linear Discriminant Analysis (LDA)</dc:title>
  <dc:subject>Dimensionality Reduction using Linear Discriminant Analysis (LDA)</dc:subject>
  <dc:creator>Kimi</dc:creator>
  <cp:lastModifiedBy>Ali Husain Rizvi</cp:lastModifiedBy>
  <cp:revision>4</cp:revision>
  <dcterms:created xsi:type="dcterms:W3CDTF">2026-02-05T17:29:21Z</dcterms:created>
  <dcterms:modified xsi:type="dcterms:W3CDTF">2026-02-06T20:07:14Z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{"Label":"Dimensionality Reduction using Linear Discriminant Analysis (LDA)","ContentProducer":"001191110108MACG2KBH8F10000","ProduceID":"19c2ec43-ac12-81f4-8000-000002dff24d","ReservedCode1":"","ContentPropagator":"001191110108MACG2KBH8F20000","PropagateID":"19c2ec43-ac12-81f4-8000-000002dff24d","ReservedCode2":""}</vt:lpwstr>
  </property>
</Properties>
</file>